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Etna Sans Serif" charset="1" panose="02000600000000000000"/>
      <p:regular r:id="rId25"/>
    </p:embeddedFont>
    <p:embeddedFont>
      <p:font typeface="Poppins Extra-Light" charset="1" panose="00000300000000000000"/>
      <p:regular r:id="rId26"/>
    </p:embeddedFont>
    <p:embeddedFont>
      <p:font typeface="Poppins Bold" charset="1" panose="00000800000000000000"/>
      <p:regular r:id="rId27"/>
    </p:embeddedFont>
    <p:embeddedFont>
      <p:font typeface="Poppins" charset="1" panose="00000500000000000000"/>
      <p:regular r:id="rId28"/>
    </p:embeddedFont>
    <p:embeddedFont>
      <p:font typeface="Poppins Bold Italics" charset="1" panose="000008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5.png" Type="http://schemas.openxmlformats.org/officeDocument/2006/relationships/image"/><Relationship Id="rId9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5.png" Type="http://schemas.openxmlformats.org/officeDocument/2006/relationships/image"/><Relationship Id="rId9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4350702" y="2482182"/>
            <a:ext cx="3436024" cy="5215976"/>
          </a:xfrm>
          <a:custGeom>
            <a:avLst/>
            <a:gdLst/>
            <a:ahLst/>
            <a:cxnLst/>
            <a:rect r="r" b="b" t="t" l="l"/>
            <a:pathLst>
              <a:path h="5215976" w="3436024">
                <a:moveTo>
                  <a:pt x="0" y="0"/>
                </a:moveTo>
                <a:lnTo>
                  <a:pt x="3436024" y="0"/>
                </a:lnTo>
                <a:lnTo>
                  <a:pt x="3436024" y="5215976"/>
                </a:lnTo>
                <a:lnTo>
                  <a:pt x="0" y="52159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90498" y="-486700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932835">
            <a:off x="6549656" y="8868678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1"/>
                </a:lnTo>
                <a:lnTo>
                  <a:pt x="0" y="27085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843653" y="345329"/>
            <a:ext cx="1146744" cy="1349110"/>
          </a:xfrm>
          <a:custGeom>
            <a:avLst/>
            <a:gdLst/>
            <a:ahLst/>
            <a:cxnLst/>
            <a:rect r="r" b="b" t="t" l="l"/>
            <a:pathLst>
              <a:path h="1349110" w="1146744">
                <a:moveTo>
                  <a:pt x="0" y="0"/>
                </a:moveTo>
                <a:lnTo>
                  <a:pt x="1146744" y="0"/>
                </a:lnTo>
                <a:lnTo>
                  <a:pt x="1146744" y="1349111"/>
                </a:lnTo>
                <a:lnTo>
                  <a:pt x="0" y="13491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068714" y="1238594"/>
            <a:ext cx="774939" cy="911692"/>
          </a:xfrm>
          <a:custGeom>
            <a:avLst/>
            <a:gdLst/>
            <a:ahLst/>
            <a:cxnLst/>
            <a:rect r="r" b="b" t="t" l="l"/>
            <a:pathLst>
              <a:path h="911692" w="774939">
                <a:moveTo>
                  <a:pt x="0" y="0"/>
                </a:moveTo>
                <a:lnTo>
                  <a:pt x="774939" y="0"/>
                </a:lnTo>
                <a:lnTo>
                  <a:pt x="774939" y="911692"/>
                </a:lnTo>
                <a:lnTo>
                  <a:pt x="0" y="9116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440452" y="8496413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135678" y="8234325"/>
            <a:ext cx="3152322" cy="2052675"/>
          </a:xfrm>
          <a:custGeom>
            <a:avLst/>
            <a:gdLst/>
            <a:ahLst/>
            <a:cxnLst/>
            <a:rect r="r" b="b" t="t" l="l"/>
            <a:pathLst>
              <a:path h="2052675" w="3152322">
                <a:moveTo>
                  <a:pt x="0" y="0"/>
                </a:moveTo>
                <a:lnTo>
                  <a:pt x="3152322" y="0"/>
                </a:lnTo>
                <a:lnTo>
                  <a:pt x="3152322" y="2052675"/>
                </a:lnTo>
                <a:lnTo>
                  <a:pt x="0" y="205267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47450" y="772831"/>
            <a:ext cx="13421264" cy="1771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67"/>
              </a:lnSpc>
            </a:pPr>
            <a:r>
              <a:rPr lang="en-US" sz="7200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HIT140 </a:t>
            </a:r>
          </a:p>
          <a:p>
            <a:pPr algn="ctr">
              <a:lnSpc>
                <a:spcPts val="6767"/>
              </a:lnSpc>
            </a:pPr>
            <a:r>
              <a:rPr lang="en-US" sz="7200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FOUNDATION OF DATA SCIENCE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776086" y="2794824"/>
            <a:ext cx="10070850" cy="207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44"/>
              </a:lnSpc>
            </a:pPr>
            <a:r>
              <a:rPr lang="en-US" sz="3888">
                <a:solidFill>
                  <a:srgbClr val="004AAD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Assessment 2 - Presentation</a:t>
            </a:r>
          </a:p>
          <a:p>
            <a:pPr algn="just">
              <a:lnSpc>
                <a:spcPts val="5444"/>
              </a:lnSpc>
            </a:pPr>
          </a:p>
          <a:p>
            <a:pPr algn="just">
              <a:lnSpc>
                <a:spcPts val="5444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901707" y="6478170"/>
            <a:ext cx="6321742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spc="-60">
                <a:solidFill>
                  <a:srgbClr val="004AAD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Thi Xuan Thanh Tran (S389244)</a:t>
            </a:r>
          </a:p>
          <a:p>
            <a:pPr algn="l">
              <a:lnSpc>
                <a:spcPts val="4200"/>
              </a:lnSpc>
            </a:pPr>
            <a:r>
              <a:rPr lang="en-US" sz="3000" spc="-60">
                <a:solidFill>
                  <a:srgbClr val="004AAD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Nguyen Duy Quang Lai (S389980)</a:t>
            </a:r>
          </a:p>
          <a:p>
            <a:pPr algn="l">
              <a:lnSpc>
                <a:spcPts val="4200"/>
              </a:lnSpc>
            </a:pPr>
            <a:r>
              <a:rPr lang="en-US" sz="3000" spc="-60">
                <a:solidFill>
                  <a:srgbClr val="004AAD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Huu Thanh Le (S378046)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spc="-60">
                <a:solidFill>
                  <a:srgbClr val="004AAD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Tarik Bulut (S382893)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901707" y="5897145"/>
            <a:ext cx="5010975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 spc="-60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Presented By: </a:t>
            </a:r>
            <a:r>
              <a:rPr lang="en-US" sz="3000" spc="-60">
                <a:solidFill>
                  <a:srgbClr val="004AAD"/>
                </a:solidFill>
                <a:latin typeface="Poppins"/>
                <a:ea typeface="Poppins"/>
                <a:cs typeface="Poppins"/>
                <a:sym typeface="Poppins"/>
              </a:rPr>
              <a:t>Group 31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01707" y="4782024"/>
            <a:ext cx="6456375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spc="-60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Lecturer:</a:t>
            </a:r>
            <a:r>
              <a:rPr lang="en-US" sz="3000" spc="-60">
                <a:solidFill>
                  <a:srgbClr val="004AAD"/>
                </a:solidFill>
                <a:latin typeface="Poppins"/>
                <a:ea typeface="Poppins"/>
                <a:cs typeface="Poppins"/>
                <a:sym typeface="Poppins"/>
              </a:rPr>
              <a:t> Dr Yakub Sebastian 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 spc="-60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Facilitator:</a:t>
            </a:r>
            <a:r>
              <a:rPr lang="en-US" sz="3000" spc="-60">
                <a:solidFill>
                  <a:srgbClr val="004AAD"/>
                </a:solidFill>
                <a:latin typeface="Poppins"/>
                <a:ea typeface="Poppins"/>
                <a:cs typeface="Poppins"/>
                <a:sym typeface="Poppins"/>
              </a:rPr>
              <a:t> Van Hieu Tran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060863" y="1713892"/>
            <a:ext cx="12166274" cy="8619671"/>
          </a:xfrm>
          <a:custGeom>
            <a:avLst/>
            <a:gdLst/>
            <a:ahLst/>
            <a:cxnLst/>
            <a:rect r="r" b="b" t="t" l="l"/>
            <a:pathLst>
              <a:path h="8619671" w="12166274">
                <a:moveTo>
                  <a:pt x="0" y="0"/>
                </a:moveTo>
                <a:lnTo>
                  <a:pt x="12166274" y="0"/>
                </a:lnTo>
                <a:lnTo>
                  <a:pt x="12166274" y="8619671"/>
                </a:lnTo>
                <a:lnTo>
                  <a:pt x="0" y="861967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12" t="-8928" r="-97139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137330" y="1028700"/>
            <a:ext cx="3830722" cy="685192"/>
            <a:chOff x="0" y="0"/>
            <a:chExt cx="5107630" cy="913589"/>
          </a:xfrm>
        </p:grpSpPr>
        <p:sp>
          <p:nvSpPr>
            <p:cNvPr name="Freeform 12" id="12"/>
            <p:cNvSpPr/>
            <p:nvPr/>
          </p:nvSpPr>
          <p:spPr>
            <a:xfrm flipH="false" flipV="false" rot="5400000">
              <a:off x="395741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5400000">
              <a:off x="309712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5400000">
              <a:off x="231576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5400000">
              <a:off x="181853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5400000">
              <a:off x="2375511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5400000">
              <a:off x="1515224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5400000">
              <a:off x="73386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5400000">
              <a:off x="23663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3234734" y="409719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3: MERGE &amp; THREAT INDICATORS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671871" y="1144141"/>
            <a:ext cx="2943170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IQR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286087" y="1846981"/>
            <a:ext cx="12359854" cy="8865318"/>
          </a:xfrm>
          <a:custGeom>
            <a:avLst/>
            <a:gdLst/>
            <a:ahLst/>
            <a:cxnLst/>
            <a:rect r="r" b="b" t="t" l="l"/>
            <a:pathLst>
              <a:path h="8865318" w="12359854">
                <a:moveTo>
                  <a:pt x="0" y="0"/>
                </a:moveTo>
                <a:lnTo>
                  <a:pt x="12359854" y="0"/>
                </a:lnTo>
                <a:lnTo>
                  <a:pt x="12359854" y="8865318"/>
                </a:lnTo>
                <a:lnTo>
                  <a:pt x="0" y="88653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02228" t="-1031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137330" y="1028700"/>
            <a:ext cx="3830722" cy="685192"/>
            <a:chOff x="0" y="0"/>
            <a:chExt cx="5107630" cy="913589"/>
          </a:xfrm>
        </p:grpSpPr>
        <p:sp>
          <p:nvSpPr>
            <p:cNvPr name="Freeform 12" id="12"/>
            <p:cNvSpPr/>
            <p:nvPr/>
          </p:nvSpPr>
          <p:spPr>
            <a:xfrm flipH="false" flipV="false" rot="5400000">
              <a:off x="395741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5400000">
              <a:off x="309712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5400000">
              <a:off x="231576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5400000">
              <a:off x="181853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5400000">
              <a:off x="2375511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5400000">
              <a:off x="1515224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5400000">
              <a:off x="73386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5400000">
              <a:off x="23663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3234734" y="409719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3: MERGE &amp; THREAT INDICATORS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671871" y="1144141"/>
            <a:ext cx="2943170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Correlation matrix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903760" y="3458732"/>
            <a:ext cx="3830722" cy="685192"/>
            <a:chOff x="0" y="0"/>
            <a:chExt cx="5107630" cy="913589"/>
          </a:xfrm>
        </p:grpSpPr>
        <p:sp>
          <p:nvSpPr>
            <p:cNvPr name="Freeform 5" id="5"/>
            <p:cNvSpPr/>
            <p:nvPr/>
          </p:nvSpPr>
          <p:spPr>
            <a:xfrm flipH="false" flipV="false" rot="5400000">
              <a:off x="395741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5400000">
              <a:off x="309712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5400000">
              <a:off x="231576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5400000">
              <a:off x="181853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5400000">
              <a:off x="2375511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5400000">
              <a:off x="1515224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5400000">
              <a:off x="73386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5400000">
              <a:off x="23663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3234734" y="1979225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4: HYPOTHESIS TESTING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288972" y="3574174"/>
            <a:ext cx="2976354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Eight hypothesis: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903760" y="4289336"/>
            <a:ext cx="7899477" cy="3718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H1 Proximity → Vigilance: closer to rat arrival ⇒ vigilance ↑ (latency ↑)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H2 Intensity → Success: more rat minutes ⇒ success ↓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H3 Frequency → Vigilance: more arrivals ⇒ vigilance ↑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H4 Frequency → Success: more arrivals ⇒ success ↓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H5-H6 Threat → Defensive behaviours: high-threat blocks show more ‘cautious/slow/fight’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H7 Time-of-night check (context, not a predator test)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H8 Composite threat index → Vigilance</a:t>
            </a:r>
          </a:p>
          <a:p>
            <a:pPr algn="l">
              <a:lnSpc>
                <a:spcPts val="294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55457" y="1191737"/>
            <a:ext cx="7096295" cy="1269296"/>
            <a:chOff x="0" y="0"/>
            <a:chExt cx="9461727" cy="1692395"/>
          </a:xfrm>
        </p:grpSpPr>
        <p:sp>
          <p:nvSpPr>
            <p:cNvPr name="Freeform 4" id="4"/>
            <p:cNvSpPr/>
            <p:nvPr/>
          </p:nvSpPr>
          <p:spPr>
            <a:xfrm flipH="false" flipV="false" rot="5400000">
              <a:off x="7330979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5400000">
              <a:off x="573732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5400000">
              <a:off x="4289874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5400000">
              <a:off x="3368770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5400000">
              <a:off x="4400562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5400000">
              <a:off x="2806906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5400000">
              <a:off x="1359457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5400000">
              <a:off x="43835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313" y="3381521"/>
            <a:ext cx="11304771" cy="5974056"/>
          </a:xfrm>
          <a:custGeom>
            <a:avLst/>
            <a:gdLst/>
            <a:ahLst/>
            <a:cxnLst/>
            <a:rect r="r" b="b" t="t" l="l"/>
            <a:pathLst>
              <a:path h="5974056" w="11304771">
                <a:moveTo>
                  <a:pt x="0" y="0"/>
                </a:moveTo>
                <a:lnTo>
                  <a:pt x="11304771" y="0"/>
                </a:lnTo>
                <a:lnTo>
                  <a:pt x="11304771" y="5974056"/>
                </a:lnTo>
                <a:lnTo>
                  <a:pt x="0" y="597405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37275" r="-197245" b="-293725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3234734" y="572756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4: HYPOTHESIS TESTING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191347" y="1717968"/>
            <a:ext cx="7186147" cy="309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58"/>
              </a:lnSpc>
              <a:spcBef>
                <a:spcPct val="0"/>
              </a:spcBef>
            </a:pPr>
            <a:r>
              <a:rPr lang="en-US" sz="175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H1: Do bats become more vigilant when rats arrive recently?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869973" y="2444261"/>
            <a:ext cx="7899477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H1 Proximity → Vigilance:</a:t>
            </a:r>
          </a:p>
          <a:p>
            <a:pPr algn="l">
              <a:lnSpc>
                <a:spcPts val="2940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1305084" y="6495833"/>
            <a:ext cx="6875780" cy="1286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7"/>
              </a:lnSpc>
              <a:spcBef>
                <a:spcPct val="0"/>
              </a:spcBef>
            </a:pPr>
            <a:r>
              <a:rPr lang="en-US" b="true" sz="1484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EXPECTED</a:t>
            </a:r>
            <a:r>
              <a:rPr lang="en-US" sz="148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NEGATIVE CORRELATION (RECENT ARRIVAL → HIGHER VIGILANCE)</a:t>
            </a:r>
          </a:p>
          <a:p>
            <a:pPr algn="l">
              <a:lnSpc>
                <a:spcPts val="2077"/>
              </a:lnSpc>
              <a:spcBef>
                <a:spcPct val="0"/>
              </a:spcBef>
            </a:pPr>
            <a:r>
              <a:rPr lang="en-US" sz="148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84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CORRELATION</a:t>
            </a:r>
            <a:r>
              <a:rPr lang="en-US" sz="148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R=0.0795</a:t>
            </a:r>
          </a:p>
          <a:p>
            <a:pPr algn="l">
              <a:lnSpc>
                <a:spcPts val="2077"/>
              </a:lnSpc>
              <a:spcBef>
                <a:spcPct val="0"/>
              </a:spcBef>
            </a:pPr>
            <a:r>
              <a:rPr lang="en-US" sz="148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84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P-VALUE</a:t>
            </a:r>
            <a:r>
              <a:rPr lang="en-US" sz="148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0.0167</a:t>
            </a:r>
          </a:p>
          <a:p>
            <a:pPr algn="l">
              <a:lnSpc>
                <a:spcPts val="2077"/>
              </a:lnSpc>
              <a:spcBef>
                <a:spcPct val="0"/>
              </a:spcBef>
            </a:pPr>
            <a:r>
              <a:rPr lang="en-US" sz="148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84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RESULT</a:t>
            </a:r>
            <a:r>
              <a:rPr lang="en-US" sz="148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SIGNIFICANT</a:t>
            </a:r>
          </a:p>
          <a:p>
            <a:pPr algn="l">
              <a:lnSpc>
                <a:spcPts val="2077"/>
              </a:lnSpc>
              <a:spcBef>
                <a:spcPct val="0"/>
              </a:spcBef>
            </a:pPr>
            <a:r>
              <a:rPr lang="en-US" sz="148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84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DIRECTION</a:t>
            </a:r>
            <a:r>
              <a:rPr lang="en-US" sz="148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OPPOSITE OF EXPECTED (CONTRADICTS)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9517380" y="3072765"/>
            <a:ext cx="3032760" cy="934402"/>
            <a:chOff x="0" y="0"/>
            <a:chExt cx="4043680" cy="124587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49530" y="27940"/>
              <a:ext cx="3947160" cy="1167130"/>
            </a:xfrm>
            <a:custGeom>
              <a:avLst/>
              <a:gdLst/>
              <a:ahLst/>
              <a:cxnLst/>
              <a:rect r="r" b="b" t="t" l="l"/>
              <a:pathLst>
                <a:path h="1167130" w="3947160">
                  <a:moveTo>
                    <a:pt x="356870" y="591820"/>
                  </a:moveTo>
                  <a:cubicBezTo>
                    <a:pt x="565150" y="532130"/>
                    <a:pt x="586740" y="511810"/>
                    <a:pt x="650240" y="490220"/>
                  </a:cubicBezTo>
                  <a:cubicBezTo>
                    <a:pt x="793750" y="444500"/>
                    <a:pt x="1059180" y="384810"/>
                    <a:pt x="1369060" y="335280"/>
                  </a:cubicBezTo>
                  <a:cubicBezTo>
                    <a:pt x="1922780" y="246380"/>
                    <a:pt x="3392170" y="171450"/>
                    <a:pt x="3705860" y="90170"/>
                  </a:cubicBezTo>
                  <a:cubicBezTo>
                    <a:pt x="3788410" y="68580"/>
                    <a:pt x="3820160" y="33020"/>
                    <a:pt x="3856990" y="24130"/>
                  </a:cubicBezTo>
                  <a:cubicBezTo>
                    <a:pt x="3876040" y="20320"/>
                    <a:pt x="3888740" y="16510"/>
                    <a:pt x="3901440" y="22860"/>
                  </a:cubicBezTo>
                  <a:cubicBezTo>
                    <a:pt x="3916680" y="29210"/>
                    <a:pt x="3937000" y="49530"/>
                    <a:pt x="3942080" y="64770"/>
                  </a:cubicBezTo>
                  <a:cubicBezTo>
                    <a:pt x="3947160" y="78740"/>
                    <a:pt x="3944620" y="96520"/>
                    <a:pt x="3938270" y="109220"/>
                  </a:cubicBezTo>
                  <a:cubicBezTo>
                    <a:pt x="3933190" y="121920"/>
                    <a:pt x="3921760" y="133350"/>
                    <a:pt x="3906520" y="140970"/>
                  </a:cubicBezTo>
                  <a:cubicBezTo>
                    <a:pt x="3887470" y="149860"/>
                    <a:pt x="3860800" y="148590"/>
                    <a:pt x="3826510" y="151130"/>
                  </a:cubicBezTo>
                  <a:cubicBezTo>
                    <a:pt x="3764280" y="157480"/>
                    <a:pt x="3676650" y="162560"/>
                    <a:pt x="3564890" y="167640"/>
                  </a:cubicBezTo>
                  <a:cubicBezTo>
                    <a:pt x="3365500" y="173990"/>
                    <a:pt x="3051810" y="161290"/>
                    <a:pt x="2736850" y="175260"/>
                  </a:cubicBezTo>
                  <a:cubicBezTo>
                    <a:pt x="2319020" y="194310"/>
                    <a:pt x="1619250" y="257810"/>
                    <a:pt x="1280160" y="289560"/>
                  </a:cubicBezTo>
                  <a:cubicBezTo>
                    <a:pt x="1097280" y="306070"/>
                    <a:pt x="1004570" y="307340"/>
                    <a:pt x="859790" y="335280"/>
                  </a:cubicBezTo>
                  <a:cubicBezTo>
                    <a:pt x="697230" y="368300"/>
                    <a:pt x="490220" y="447040"/>
                    <a:pt x="353060" y="481330"/>
                  </a:cubicBezTo>
                  <a:cubicBezTo>
                    <a:pt x="259080" y="504190"/>
                    <a:pt x="119380" y="494030"/>
                    <a:pt x="114300" y="529590"/>
                  </a:cubicBezTo>
                  <a:cubicBezTo>
                    <a:pt x="104140" y="594360"/>
                    <a:pt x="598170" y="836930"/>
                    <a:pt x="783590" y="911860"/>
                  </a:cubicBezTo>
                  <a:cubicBezTo>
                    <a:pt x="901700" y="960120"/>
                    <a:pt x="999490" y="970280"/>
                    <a:pt x="1090930" y="990600"/>
                  </a:cubicBezTo>
                  <a:cubicBezTo>
                    <a:pt x="1160780" y="1005840"/>
                    <a:pt x="1215390" y="1016000"/>
                    <a:pt x="1280160" y="1024890"/>
                  </a:cubicBezTo>
                  <a:cubicBezTo>
                    <a:pt x="1348740" y="1033780"/>
                    <a:pt x="1438910" y="1052830"/>
                    <a:pt x="1490980" y="1041400"/>
                  </a:cubicBezTo>
                  <a:cubicBezTo>
                    <a:pt x="1524000" y="1035050"/>
                    <a:pt x="1544320" y="1019810"/>
                    <a:pt x="1565910" y="1002030"/>
                  </a:cubicBezTo>
                  <a:cubicBezTo>
                    <a:pt x="1587500" y="984250"/>
                    <a:pt x="1593850" y="960120"/>
                    <a:pt x="1619250" y="934720"/>
                  </a:cubicBezTo>
                  <a:cubicBezTo>
                    <a:pt x="1663700" y="890270"/>
                    <a:pt x="1789430" y="810260"/>
                    <a:pt x="1818640" y="775970"/>
                  </a:cubicBezTo>
                  <a:cubicBezTo>
                    <a:pt x="1828800" y="763270"/>
                    <a:pt x="1827530" y="753110"/>
                    <a:pt x="1835150" y="744220"/>
                  </a:cubicBezTo>
                  <a:cubicBezTo>
                    <a:pt x="1844040" y="736600"/>
                    <a:pt x="1854200" y="730250"/>
                    <a:pt x="1866900" y="728980"/>
                  </a:cubicBezTo>
                  <a:cubicBezTo>
                    <a:pt x="1880870" y="726440"/>
                    <a:pt x="1903730" y="726440"/>
                    <a:pt x="1917700" y="735330"/>
                  </a:cubicBezTo>
                  <a:cubicBezTo>
                    <a:pt x="1934210" y="745490"/>
                    <a:pt x="1954530" y="772160"/>
                    <a:pt x="1955800" y="792480"/>
                  </a:cubicBezTo>
                  <a:cubicBezTo>
                    <a:pt x="1958340" y="811530"/>
                    <a:pt x="1950720" y="845820"/>
                    <a:pt x="1931670" y="855980"/>
                  </a:cubicBezTo>
                  <a:cubicBezTo>
                    <a:pt x="1897380" y="871220"/>
                    <a:pt x="1804670" y="817880"/>
                    <a:pt x="1724660" y="789940"/>
                  </a:cubicBezTo>
                  <a:cubicBezTo>
                    <a:pt x="1614170" y="749300"/>
                    <a:pt x="1471930" y="673100"/>
                    <a:pt x="1332230" y="628650"/>
                  </a:cubicBezTo>
                  <a:cubicBezTo>
                    <a:pt x="1181100" y="581660"/>
                    <a:pt x="1005840" y="548640"/>
                    <a:pt x="849630" y="516890"/>
                  </a:cubicBezTo>
                  <a:cubicBezTo>
                    <a:pt x="703580" y="487680"/>
                    <a:pt x="481330" y="473710"/>
                    <a:pt x="422910" y="443230"/>
                  </a:cubicBezTo>
                  <a:cubicBezTo>
                    <a:pt x="403860" y="434340"/>
                    <a:pt x="397510" y="425450"/>
                    <a:pt x="391160" y="412750"/>
                  </a:cubicBezTo>
                  <a:cubicBezTo>
                    <a:pt x="384810" y="401320"/>
                    <a:pt x="383540" y="382270"/>
                    <a:pt x="387350" y="369570"/>
                  </a:cubicBezTo>
                  <a:cubicBezTo>
                    <a:pt x="391160" y="356870"/>
                    <a:pt x="403860" y="342900"/>
                    <a:pt x="414020" y="335280"/>
                  </a:cubicBezTo>
                  <a:cubicBezTo>
                    <a:pt x="422910" y="328930"/>
                    <a:pt x="426720" y="328930"/>
                    <a:pt x="441960" y="326390"/>
                  </a:cubicBezTo>
                  <a:cubicBezTo>
                    <a:pt x="521970" y="312420"/>
                    <a:pt x="948690" y="326390"/>
                    <a:pt x="1165860" y="314960"/>
                  </a:cubicBezTo>
                  <a:cubicBezTo>
                    <a:pt x="1346200" y="306070"/>
                    <a:pt x="1592580" y="248920"/>
                    <a:pt x="1657350" y="274320"/>
                  </a:cubicBezTo>
                  <a:cubicBezTo>
                    <a:pt x="1676400" y="281940"/>
                    <a:pt x="1682750" y="295910"/>
                    <a:pt x="1689100" y="307340"/>
                  </a:cubicBezTo>
                  <a:cubicBezTo>
                    <a:pt x="1694180" y="317500"/>
                    <a:pt x="1695450" y="327660"/>
                    <a:pt x="1692910" y="339090"/>
                  </a:cubicBezTo>
                  <a:cubicBezTo>
                    <a:pt x="1690370" y="354330"/>
                    <a:pt x="1681480" y="378460"/>
                    <a:pt x="1659890" y="389890"/>
                  </a:cubicBezTo>
                  <a:cubicBezTo>
                    <a:pt x="1619250" y="412750"/>
                    <a:pt x="1422400" y="393700"/>
                    <a:pt x="1422400" y="391160"/>
                  </a:cubicBezTo>
                  <a:cubicBezTo>
                    <a:pt x="1422400" y="389890"/>
                    <a:pt x="1483360" y="375920"/>
                    <a:pt x="1507490" y="383540"/>
                  </a:cubicBezTo>
                  <a:cubicBezTo>
                    <a:pt x="1531620" y="391160"/>
                    <a:pt x="1546860" y="422910"/>
                    <a:pt x="1570990" y="433070"/>
                  </a:cubicBezTo>
                  <a:cubicBezTo>
                    <a:pt x="1593850" y="443230"/>
                    <a:pt x="1621790" y="438150"/>
                    <a:pt x="1645920" y="447040"/>
                  </a:cubicBezTo>
                  <a:cubicBezTo>
                    <a:pt x="1672590" y="454660"/>
                    <a:pt x="1705610" y="468630"/>
                    <a:pt x="1723390" y="485140"/>
                  </a:cubicBezTo>
                  <a:cubicBezTo>
                    <a:pt x="1737360" y="499110"/>
                    <a:pt x="1747520" y="515620"/>
                    <a:pt x="1751330" y="532130"/>
                  </a:cubicBezTo>
                  <a:cubicBezTo>
                    <a:pt x="1753870" y="548640"/>
                    <a:pt x="1750060" y="571500"/>
                    <a:pt x="1739900" y="585470"/>
                  </a:cubicBezTo>
                  <a:cubicBezTo>
                    <a:pt x="1728470" y="601980"/>
                    <a:pt x="1697990" y="618490"/>
                    <a:pt x="1677670" y="621030"/>
                  </a:cubicBezTo>
                  <a:cubicBezTo>
                    <a:pt x="1661160" y="622300"/>
                    <a:pt x="1626870" y="604520"/>
                    <a:pt x="1626870" y="603250"/>
                  </a:cubicBezTo>
                  <a:cubicBezTo>
                    <a:pt x="1626870" y="601980"/>
                    <a:pt x="1717040" y="612140"/>
                    <a:pt x="1719580" y="628650"/>
                  </a:cubicBezTo>
                  <a:cubicBezTo>
                    <a:pt x="1723390" y="659130"/>
                    <a:pt x="1529080" y="758190"/>
                    <a:pt x="1419860" y="805180"/>
                  </a:cubicBezTo>
                  <a:cubicBezTo>
                    <a:pt x="1304290" y="854710"/>
                    <a:pt x="1178560" y="880110"/>
                    <a:pt x="1041400" y="915670"/>
                  </a:cubicBezTo>
                  <a:cubicBezTo>
                    <a:pt x="880110" y="957580"/>
                    <a:pt x="622300" y="1047750"/>
                    <a:pt x="513080" y="1035050"/>
                  </a:cubicBezTo>
                  <a:cubicBezTo>
                    <a:pt x="462280" y="1029970"/>
                    <a:pt x="422910" y="1002030"/>
                    <a:pt x="403860" y="982980"/>
                  </a:cubicBezTo>
                  <a:cubicBezTo>
                    <a:pt x="393700" y="971550"/>
                    <a:pt x="392430" y="961390"/>
                    <a:pt x="389890" y="948690"/>
                  </a:cubicBezTo>
                  <a:cubicBezTo>
                    <a:pt x="387350" y="930910"/>
                    <a:pt x="386080" y="900430"/>
                    <a:pt x="396240" y="885190"/>
                  </a:cubicBezTo>
                  <a:cubicBezTo>
                    <a:pt x="406400" y="869950"/>
                    <a:pt x="433070" y="854710"/>
                    <a:pt x="450850" y="853440"/>
                  </a:cubicBezTo>
                  <a:cubicBezTo>
                    <a:pt x="469900" y="853440"/>
                    <a:pt x="483870" y="878840"/>
                    <a:pt x="508000" y="881380"/>
                  </a:cubicBezTo>
                  <a:cubicBezTo>
                    <a:pt x="546100" y="885190"/>
                    <a:pt x="608330" y="845820"/>
                    <a:pt x="662940" y="843280"/>
                  </a:cubicBezTo>
                  <a:cubicBezTo>
                    <a:pt x="723900" y="840740"/>
                    <a:pt x="783590" y="866140"/>
                    <a:pt x="855980" y="873760"/>
                  </a:cubicBezTo>
                  <a:cubicBezTo>
                    <a:pt x="949960" y="882650"/>
                    <a:pt x="1126490" y="880110"/>
                    <a:pt x="1177290" y="889000"/>
                  </a:cubicBezTo>
                  <a:cubicBezTo>
                    <a:pt x="1192530" y="891540"/>
                    <a:pt x="1198880" y="891540"/>
                    <a:pt x="1207770" y="897890"/>
                  </a:cubicBezTo>
                  <a:cubicBezTo>
                    <a:pt x="1219200" y="905510"/>
                    <a:pt x="1233170" y="919480"/>
                    <a:pt x="1236980" y="934720"/>
                  </a:cubicBezTo>
                  <a:cubicBezTo>
                    <a:pt x="1242060" y="951230"/>
                    <a:pt x="1238250" y="981710"/>
                    <a:pt x="1226820" y="995680"/>
                  </a:cubicBezTo>
                  <a:cubicBezTo>
                    <a:pt x="1216660" y="1010920"/>
                    <a:pt x="1189990" y="1024890"/>
                    <a:pt x="1170940" y="1022350"/>
                  </a:cubicBezTo>
                  <a:cubicBezTo>
                    <a:pt x="1148080" y="1019810"/>
                    <a:pt x="1130300" y="986790"/>
                    <a:pt x="1101090" y="970280"/>
                  </a:cubicBezTo>
                  <a:cubicBezTo>
                    <a:pt x="1060450" y="946150"/>
                    <a:pt x="1013460" y="927100"/>
                    <a:pt x="939800" y="899160"/>
                  </a:cubicBezTo>
                  <a:cubicBezTo>
                    <a:pt x="791210" y="843280"/>
                    <a:pt x="335280" y="720090"/>
                    <a:pt x="252730" y="674370"/>
                  </a:cubicBezTo>
                  <a:cubicBezTo>
                    <a:pt x="232410" y="662940"/>
                    <a:pt x="224790" y="657860"/>
                    <a:pt x="218440" y="646430"/>
                  </a:cubicBezTo>
                  <a:cubicBezTo>
                    <a:pt x="212090" y="633730"/>
                    <a:pt x="208280" y="615950"/>
                    <a:pt x="210820" y="601980"/>
                  </a:cubicBezTo>
                  <a:cubicBezTo>
                    <a:pt x="214630" y="588010"/>
                    <a:pt x="223520" y="572770"/>
                    <a:pt x="234950" y="563880"/>
                  </a:cubicBezTo>
                  <a:cubicBezTo>
                    <a:pt x="248920" y="554990"/>
                    <a:pt x="269240" y="563880"/>
                    <a:pt x="293370" y="554990"/>
                  </a:cubicBezTo>
                  <a:cubicBezTo>
                    <a:pt x="340360" y="535940"/>
                    <a:pt x="424180" y="458470"/>
                    <a:pt x="492760" y="421640"/>
                  </a:cubicBezTo>
                  <a:cubicBezTo>
                    <a:pt x="558800" y="387350"/>
                    <a:pt x="636270" y="358140"/>
                    <a:pt x="695960" y="339090"/>
                  </a:cubicBezTo>
                  <a:cubicBezTo>
                    <a:pt x="737870" y="325120"/>
                    <a:pt x="779780" y="313690"/>
                    <a:pt x="810260" y="312420"/>
                  </a:cubicBezTo>
                  <a:cubicBezTo>
                    <a:pt x="829310" y="311150"/>
                    <a:pt x="843280" y="309880"/>
                    <a:pt x="855980" y="318770"/>
                  </a:cubicBezTo>
                  <a:cubicBezTo>
                    <a:pt x="871220" y="327660"/>
                    <a:pt x="889000" y="351790"/>
                    <a:pt x="890270" y="369570"/>
                  </a:cubicBezTo>
                  <a:cubicBezTo>
                    <a:pt x="892810" y="388620"/>
                    <a:pt x="882650" y="411480"/>
                    <a:pt x="867410" y="426720"/>
                  </a:cubicBezTo>
                  <a:cubicBezTo>
                    <a:pt x="847090" y="449580"/>
                    <a:pt x="806450" y="466090"/>
                    <a:pt x="767080" y="477520"/>
                  </a:cubicBezTo>
                  <a:cubicBezTo>
                    <a:pt x="718820" y="492760"/>
                    <a:pt x="660400" y="500380"/>
                    <a:pt x="594360" y="499110"/>
                  </a:cubicBezTo>
                  <a:cubicBezTo>
                    <a:pt x="505460" y="497840"/>
                    <a:pt x="358140" y="471170"/>
                    <a:pt x="284480" y="450850"/>
                  </a:cubicBezTo>
                  <a:cubicBezTo>
                    <a:pt x="242570" y="439420"/>
                    <a:pt x="208280" y="425450"/>
                    <a:pt x="187960" y="412750"/>
                  </a:cubicBezTo>
                  <a:cubicBezTo>
                    <a:pt x="176530" y="405130"/>
                    <a:pt x="170180" y="401320"/>
                    <a:pt x="165100" y="391160"/>
                  </a:cubicBezTo>
                  <a:cubicBezTo>
                    <a:pt x="158750" y="379730"/>
                    <a:pt x="151130" y="360680"/>
                    <a:pt x="154940" y="345440"/>
                  </a:cubicBezTo>
                  <a:cubicBezTo>
                    <a:pt x="157480" y="328930"/>
                    <a:pt x="176530" y="304800"/>
                    <a:pt x="190500" y="295910"/>
                  </a:cubicBezTo>
                  <a:cubicBezTo>
                    <a:pt x="199390" y="289560"/>
                    <a:pt x="207010" y="288290"/>
                    <a:pt x="220980" y="288290"/>
                  </a:cubicBezTo>
                  <a:cubicBezTo>
                    <a:pt x="251460" y="288290"/>
                    <a:pt x="306070" y="295910"/>
                    <a:pt x="359410" y="313690"/>
                  </a:cubicBezTo>
                  <a:cubicBezTo>
                    <a:pt x="445770" y="342900"/>
                    <a:pt x="627380" y="434340"/>
                    <a:pt x="673100" y="476250"/>
                  </a:cubicBezTo>
                  <a:cubicBezTo>
                    <a:pt x="690880" y="491490"/>
                    <a:pt x="697230" y="501650"/>
                    <a:pt x="701040" y="515620"/>
                  </a:cubicBezTo>
                  <a:cubicBezTo>
                    <a:pt x="703580" y="530860"/>
                    <a:pt x="701040" y="551180"/>
                    <a:pt x="694690" y="563880"/>
                  </a:cubicBezTo>
                  <a:cubicBezTo>
                    <a:pt x="687070" y="577850"/>
                    <a:pt x="671830" y="591820"/>
                    <a:pt x="657860" y="596900"/>
                  </a:cubicBezTo>
                  <a:cubicBezTo>
                    <a:pt x="643890" y="601980"/>
                    <a:pt x="629920" y="593090"/>
                    <a:pt x="609600" y="596900"/>
                  </a:cubicBezTo>
                  <a:cubicBezTo>
                    <a:pt x="566420" y="603250"/>
                    <a:pt x="494030" y="642620"/>
                    <a:pt x="419100" y="655320"/>
                  </a:cubicBezTo>
                  <a:cubicBezTo>
                    <a:pt x="314960" y="670560"/>
                    <a:pt x="88900" y="678180"/>
                    <a:pt x="38100" y="660400"/>
                  </a:cubicBezTo>
                  <a:cubicBezTo>
                    <a:pt x="24130" y="655320"/>
                    <a:pt x="20320" y="648970"/>
                    <a:pt x="13970" y="640080"/>
                  </a:cubicBezTo>
                  <a:cubicBezTo>
                    <a:pt x="6350" y="628650"/>
                    <a:pt x="0" y="608330"/>
                    <a:pt x="1270" y="594360"/>
                  </a:cubicBezTo>
                  <a:cubicBezTo>
                    <a:pt x="2540" y="579120"/>
                    <a:pt x="12700" y="561340"/>
                    <a:pt x="21590" y="551180"/>
                  </a:cubicBezTo>
                  <a:cubicBezTo>
                    <a:pt x="29210" y="542290"/>
                    <a:pt x="34290" y="541020"/>
                    <a:pt x="49530" y="534670"/>
                  </a:cubicBezTo>
                  <a:cubicBezTo>
                    <a:pt x="113030" y="513080"/>
                    <a:pt x="471170" y="476250"/>
                    <a:pt x="560070" y="466090"/>
                  </a:cubicBezTo>
                  <a:cubicBezTo>
                    <a:pt x="591820" y="462280"/>
                    <a:pt x="605790" y="457200"/>
                    <a:pt x="624840" y="461010"/>
                  </a:cubicBezTo>
                  <a:cubicBezTo>
                    <a:pt x="641350" y="463550"/>
                    <a:pt x="657860" y="471170"/>
                    <a:pt x="666750" y="482600"/>
                  </a:cubicBezTo>
                  <a:cubicBezTo>
                    <a:pt x="678180" y="496570"/>
                    <a:pt x="684530" y="527050"/>
                    <a:pt x="681990" y="543560"/>
                  </a:cubicBezTo>
                  <a:cubicBezTo>
                    <a:pt x="679450" y="558800"/>
                    <a:pt x="665480" y="575310"/>
                    <a:pt x="654050" y="582930"/>
                  </a:cubicBezTo>
                  <a:cubicBezTo>
                    <a:pt x="645160" y="590550"/>
                    <a:pt x="638810" y="593090"/>
                    <a:pt x="623570" y="594360"/>
                  </a:cubicBezTo>
                  <a:cubicBezTo>
                    <a:pt x="589280" y="598170"/>
                    <a:pt x="476250" y="579120"/>
                    <a:pt x="438150" y="566420"/>
                  </a:cubicBezTo>
                  <a:cubicBezTo>
                    <a:pt x="419100" y="560070"/>
                    <a:pt x="408940" y="556260"/>
                    <a:pt x="398780" y="546100"/>
                  </a:cubicBezTo>
                  <a:cubicBezTo>
                    <a:pt x="389890" y="535940"/>
                    <a:pt x="382270" y="519430"/>
                    <a:pt x="381000" y="506730"/>
                  </a:cubicBezTo>
                  <a:cubicBezTo>
                    <a:pt x="379730" y="492760"/>
                    <a:pt x="383540" y="474980"/>
                    <a:pt x="391160" y="463550"/>
                  </a:cubicBezTo>
                  <a:cubicBezTo>
                    <a:pt x="397510" y="452120"/>
                    <a:pt x="411480" y="440690"/>
                    <a:pt x="424180" y="435610"/>
                  </a:cubicBezTo>
                  <a:cubicBezTo>
                    <a:pt x="436880" y="430530"/>
                    <a:pt x="453390" y="427990"/>
                    <a:pt x="467360" y="433070"/>
                  </a:cubicBezTo>
                  <a:cubicBezTo>
                    <a:pt x="483870" y="439420"/>
                    <a:pt x="508000" y="459740"/>
                    <a:pt x="514350" y="477520"/>
                  </a:cubicBezTo>
                  <a:cubicBezTo>
                    <a:pt x="519430" y="495300"/>
                    <a:pt x="514350" y="525780"/>
                    <a:pt x="502920" y="541020"/>
                  </a:cubicBezTo>
                  <a:cubicBezTo>
                    <a:pt x="491490" y="556260"/>
                    <a:pt x="462280" y="566420"/>
                    <a:pt x="444500" y="567690"/>
                  </a:cubicBezTo>
                  <a:cubicBezTo>
                    <a:pt x="430530" y="567690"/>
                    <a:pt x="415290" y="560070"/>
                    <a:pt x="405130" y="551180"/>
                  </a:cubicBezTo>
                  <a:cubicBezTo>
                    <a:pt x="393700" y="542290"/>
                    <a:pt x="384810" y="527050"/>
                    <a:pt x="382270" y="513080"/>
                  </a:cubicBezTo>
                  <a:cubicBezTo>
                    <a:pt x="379730" y="500380"/>
                    <a:pt x="379730" y="482600"/>
                    <a:pt x="387350" y="469900"/>
                  </a:cubicBezTo>
                  <a:cubicBezTo>
                    <a:pt x="396240" y="454660"/>
                    <a:pt x="414020" y="438150"/>
                    <a:pt x="438150" y="431800"/>
                  </a:cubicBezTo>
                  <a:cubicBezTo>
                    <a:pt x="483870" y="421640"/>
                    <a:pt x="618490" y="444500"/>
                    <a:pt x="655320" y="472440"/>
                  </a:cubicBezTo>
                  <a:cubicBezTo>
                    <a:pt x="674370" y="486410"/>
                    <a:pt x="683260" y="509270"/>
                    <a:pt x="683260" y="528320"/>
                  </a:cubicBezTo>
                  <a:cubicBezTo>
                    <a:pt x="683260" y="546100"/>
                    <a:pt x="676910" y="567690"/>
                    <a:pt x="654050" y="582930"/>
                  </a:cubicBezTo>
                  <a:cubicBezTo>
                    <a:pt x="584200" y="632460"/>
                    <a:pt x="154940" y="674370"/>
                    <a:pt x="69850" y="666750"/>
                  </a:cubicBezTo>
                  <a:cubicBezTo>
                    <a:pt x="45720" y="664210"/>
                    <a:pt x="35560" y="659130"/>
                    <a:pt x="25400" y="651510"/>
                  </a:cubicBezTo>
                  <a:cubicBezTo>
                    <a:pt x="16510" y="645160"/>
                    <a:pt x="10160" y="636270"/>
                    <a:pt x="6350" y="626110"/>
                  </a:cubicBezTo>
                  <a:cubicBezTo>
                    <a:pt x="1270" y="613410"/>
                    <a:pt x="1270" y="591820"/>
                    <a:pt x="3810" y="577850"/>
                  </a:cubicBezTo>
                  <a:cubicBezTo>
                    <a:pt x="7620" y="567690"/>
                    <a:pt x="12700" y="558800"/>
                    <a:pt x="21590" y="551180"/>
                  </a:cubicBezTo>
                  <a:cubicBezTo>
                    <a:pt x="31750" y="542290"/>
                    <a:pt x="43180" y="537210"/>
                    <a:pt x="66040" y="532130"/>
                  </a:cubicBezTo>
                  <a:cubicBezTo>
                    <a:pt x="124460" y="519430"/>
                    <a:pt x="295910" y="534670"/>
                    <a:pt x="400050" y="521970"/>
                  </a:cubicBezTo>
                  <a:cubicBezTo>
                    <a:pt x="492760" y="510540"/>
                    <a:pt x="613410" y="455930"/>
                    <a:pt x="657860" y="468630"/>
                  </a:cubicBezTo>
                  <a:cubicBezTo>
                    <a:pt x="678180" y="473710"/>
                    <a:pt x="688340" y="486410"/>
                    <a:pt x="694690" y="500380"/>
                  </a:cubicBezTo>
                  <a:cubicBezTo>
                    <a:pt x="702310" y="516890"/>
                    <a:pt x="702310" y="547370"/>
                    <a:pt x="694690" y="563880"/>
                  </a:cubicBezTo>
                  <a:cubicBezTo>
                    <a:pt x="688340" y="579120"/>
                    <a:pt x="671830" y="591820"/>
                    <a:pt x="657860" y="596900"/>
                  </a:cubicBezTo>
                  <a:cubicBezTo>
                    <a:pt x="643890" y="601980"/>
                    <a:pt x="631190" y="601980"/>
                    <a:pt x="609600" y="596900"/>
                  </a:cubicBezTo>
                  <a:cubicBezTo>
                    <a:pt x="552450" y="581660"/>
                    <a:pt x="406400" y="469900"/>
                    <a:pt x="326390" y="440690"/>
                  </a:cubicBezTo>
                  <a:cubicBezTo>
                    <a:pt x="274320" y="421640"/>
                    <a:pt x="217170" y="431800"/>
                    <a:pt x="187960" y="412750"/>
                  </a:cubicBezTo>
                  <a:cubicBezTo>
                    <a:pt x="168910" y="400050"/>
                    <a:pt x="157480" y="378460"/>
                    <a:pt x="154940" y="361950"/>
                  </a:cubicBezTo>
                  <a:cubicBezTo>
                    <a:pt x="152400" y="346710"/>
                    <a:pt x="158750" y="327660"/>
                    <a:pt x="166370" y="316230"/>
                  </a:cubicBezTo>
                  <a:cubicBezTo>
                    <a:pt x="172720" y="307340"/>
                    <a:pt x="180340" y="299720"/>
                    <a:pt x="190500" y="295910"/>
                  </a:cubicBezTo>
                  <a:cubicBezTo>
                    <a:pt x="203200" y="290830"/>
                    <a:pt x="219710" y="287020"/>
                    <a:pt x="237490" y="290830"/>
                  </a:cubicBezTo>
                  <a:cubicBezTo>
                    <a:pt x="260350" y="294640"/>
                    <a:pt x="285750" y="318770"/>
                    <a:pt x="313690" y="328930"/>
                  </a:cubicBezTo>
                  <a:cubicBezTo>
                    <a:pt x="344170" y="339090"/>
                    <a:pt x="375920" y="345440"/>
                    <a:pt x="412750" y="351790"/>
                  </a:cubicBezTo>
                  <a:cubicBezTo>
                    <a:pt x="461010" y="360680"/>
                    <a:pt x="528320" y="372110"/>
                    <a:pt x="580390" y="372110"/>
                  </a:cubicBezTo>
                  <a:cubicBezTo>
                    <a:pt x="627380" y="372110"/>
                    <a:pt x="673100" y="369570"/>
                    <a:pt x="712470" y="358140"/>
                  </a:cubicBezTo>
                  <a:cubicBezTo>
                    <a:pt x="748030" y="347980"/>
                    <a:pt x="786130" y="317500"/>
                    <a:pt x="810260" y="312420"/>
                  </a:cubicBezTo>
                  <a:cubicBezTo>
                    <a:pt x="822960" y="309880"/>
                    <a:pt x="830580" y="308610"/>
                    <a:pt x="842010" y="312420"/>
                  </a:cubicBezTo>
                  <a:cubicBezTo>
                    <a:pt x="854710" y="317500"/>
                    <a:pt x="871220" y="328930"/>
                    <a:pt x="880110" y="340360"/>
                  </a:cubicBezTo>
                  <a:cubicBezTo>
                    <a:pt x="886460" y="349250"/>
                    <a:pt x="889000" y="359410"/>
                    <a:pt x="890270" y="369570"/>
                  </a:cubicBezTo>
                  <a:cubicBezTo>
                    <a:pt x="891540" y="379730"/>
                    <a:pt x="890270" y="391160"/>
                    <a:pt x="886460" y="401320"/>
                  </a:cubicBezTo>
                  <a:cubicBezTo>
                    <a:pt x="880110" y="414020"/>
                    <a:pt x="869950" y="427990"/>
                    <a:pt x="854710" y="435610"/>
                  </a:cubicBezTo>
                  <a:cubicBezTo>
                    <a:pt x="829310" y="449580"/>
                    <a:pt x="786130" y="444500"/>
                    <a:pt x="744220" y="455930"/>
                  </a:cubicBezTo>
                  <a:cubicBezTo>
                    <a:pt x="687070" y="471170"/>
                    <a:pt x="617220" y="499110"/>
                    <a:pt x="546100" y="530860"/>
                  </a:cubicBezTo>
                  <a:cubicBezTo>
                    <a:pt x="457200" y="568960"/>
                    <a:pt x="302260" y="679450"/>
                    <a:pt x="252730" y="674370"/>
                  </a:cubicBezTo>
                  <a:cubicBezTo>
                    <a:pt x="234950" y="671830"/>
                    <a:pt x="224790" y="659130"/>
                    <a:pt x="218440" y="646430"/>
                  </a:cubicBezTo>
                  <a:cubicBezTo>
                    <a:pt x="210820" y="631190"/>
                    <a:pt x="210820" y="601980"/>
                    <a:pt x="215900" y="588010"/>
                  </a:cubicBezTo>
                  <a:cubicBezTo>
                    <a:pt x="219710" y="577850"/>
                    <a:pt x="226060" y="570230"/>
                    <a:pt x="234950" y="563880"/>
                  </a:cubicBezTo>
                  <a:cubicBezTo>
                    <a:pt x="246380" y="557530"/>
                    <a:pt x="255270" y="551180"/>
                    <a:pt x="278130" y="552450"/>
                  </a:cubicBezTo>
                  <a:cubicBezTo>
                    <a:pt x="372110" y="553720"/>
                    <a:pt x="821690" y="707390"/>
                    <a:pt x="993140" y="783590"/>
                  </a:cubicBezTo>
                  <a:cubicBezTo>
                    <a:pt x="1097280" y="829310"/>
                    <a:pt x="1202690" y="880110"/>
                    <a:pt x="1230630" y="919480"/>
                  </a:cubicBezTo>
                  <a:cubicBezTo>
                    <a:pt x="1242060" y="935990"/>
                    <a:pt x="1240790" y="952500"/>
                    <a:pt x="1239520" y="966470"/>
                  </a:cubicBezTo>
                  <a:cubicBezTo>
                    <a:pt x="1238250" y="977900"/>
                    <a:pt x="1235710" y="988060"/>
                    <a:pt x="1226820" y="995680"/>
                  </a:cubicBezTo>
                  <a:cubicBezTo>
                    <a:pt x="1215390" y="1007110"/>
                    <a:pt x="1201420" y="1017270"/>
                    <a:pt x="1170940" y="1022350"/>
                  </a:cubicBezTo>
                  <a:cubicBezTo>
                    <a:pt x="1062990" y="1042670"/>
                    <a:pt x="463550" y="1016000"/>
                    <a:pt x="398780" y="962660"/>
                  </a:cubicBezTo>
                  <a:cubicBezTo>
                    <a:pt x="382270" y="948690"/>
                    <a:pt x="384810" y="929640"/>
                    <a:pt x="386080" y="915670"/>
                  </a:cubicBezTo>
                  <a:cubicBezTo>
                    <a:pt x="386080" y="904240"/>
                    <a:pt x="388620" y="894080"/>
                    <a:pt x="396240" y="885190"/>
                  </a:cubicBezTo>
                  <a:cubicBezTo>
                    <a:pt x="406400" y="872490"/>
                    <a:pt x="429260" y="855980"/>
                    <a:pt x="450850" y="853440"/>
                  </a:cubicBezTo>
                  <a:cubicBezTo>
                    <a:pt x="481330" y="850900"/>
                    <a:pt x="514350" y="894080"/>
                    <a:pt x="565150" y="896620"/>
                  </a:cubicBezTo>
                  <a:cubicBezTo>
                    <a:pt x="664210" y="901700"/>
                    <a:pt x="866140" y="824230"/>
                    <a:pt x="1003300" y="786130"/>
                  </a:cubicBezTo>
                  <a:cubicBezTo>
                    <a:pt x="1126490" y="751840"/>
                    <a:pt x="1235710" y="727710"/>
                    <a:pt x="1351280" y="680720"/>
                  </a:cubicBezTo>
                  <a:cubicBezTo>
                    <a:pt x="1475740" y="629920"/>
                    <a:pt x="1671320" y="466090"/>
                    <a:pt x="1723390" y="485140"/>
                  </a:cubicBezTo>
                  <a:cubicBezTo>
                    <a:pt x="1744980" y="492760"/>
                    <a:pt x="1752600" y="529590"/>
                    <a:pt x="1751330" y="551180"/>
                  </a:cubicBezTo>
                  <a:cubicBezTo>
                    <a:pt x="1750060" y="571500"/>
                    <a:pt x="1731010" y="600710"/>
                    <a:pt x="1713230" y="610870"/>
                  </a:cubicBezTo>
                  <a:cubicBezTo>
                    <a:pt x="1695450" y="621030"/>
                    <a:pt x="1666240" y="617220"/>
                    <a:pt x="1642110" y="613410"/>
                  </a:cubicBezTo>
                  <a:cubicBezTo>
                    <a:pt x="1614170" y="608330"/>
                    <a:pt x="1583690" y="595630"/>
                    <a:pt x="1553210" y="580390"/>
                  </a:cubicBezTo>
                  <a:cubicBezTo>
                    <a:pt x="1515110" y="562610"/>
                    <a:pt x="1468120" y="532130"/>
                    <a:pt x="1432560" y="509270"/>
                  </a:cubicBezTo>
                  <a:cubicBezTo>
                    <a:pt x="1402080" y="490220"/>
                    <a:pt x="1374140" y="478790"/>
                    <a:pt x="1352550" y="455930"/>
                  </a:cubicBezTo>
                  <a:cubicBezTo>
                    <a:pt x="1330960" y="430530"/>
                    <a:pt x="1303020" y="394970"/>
                    <a:pt x="1304290" y="363220"/>
                  </a:cubicBezTo>
                  <a:cubicBezTo>
                    <a:pt x="1305560" y="328930"/>
                    <a:pt x="1338580" y="276860"/>
                    <a:pt x="1374140" y="257810"/>
                  </a:cubicBezTo>
                  <a:cubicBezTo>
                    <a:pt x="1416050" y="234950"/>
                    <a:pt x="1497330" y="252730"/>
                    <a:pt x="1548130" y="257810"/>
                  </a:cubicBezTo>
                  <a:cubicBezTo>
                    <a:pt x="1588770" y="260350"/>
                    <a:pt x="1633220" y="261620"/>
                    <a:pt x="1657350" y="274320"/>
                  </a:cubicBezTo>
                  <a:cubicBezTo>
                    <a:pt x="1672590" y="281940"/>
                    <a:pt x="1682750" y="294640"/>
                    <a:pt x="1689100" y="307340"/>
                  </a:cubicBezTo>
                  <a:cubicBezTo>
                    <a:pt x="1694180" y="321310"/>
                    <a:pt x="1694180" y="341630"/>
                    <a:pt x="1690370" y="354330"/>
                  </a:cubicBezTo>
                  <a:cubicBezTo>
                    <a:pt x="1686560" y="364490"/>
                    <a:pt x="1681480" y="372110"/>
                    <a:pt x="1672590" y="381000"/>
                  </a:cubicBezTo>
                  <a:cubicBezTo>
                    <a:pt x="1661160" y="391160"/>
                    <a:pt x="1647190" y="401320"/>
                    <a:pt x="1619250" y="408940"/>
                  </a:cubicBezTo>
                  <a:cubicBezTo>
                    <a:pt x="1543050" y="430530"/>
                    <a:pt x="1336040" y="430530"/>
                    <a:pt x="1168400" y="436880"/>
                  </a:cubicBezTo>
                  <a:cubicBezTo>
                    <a:pt x="953770" y="444500"/>
                    <a:pt x="525780" y="471170"/>
                    <a:pt x="436880" y="448310"/>
                  </a:cubicBezTo>
                  <a:cubicBezTo>
                    <a:pt x="415290" y="441960"/>
                    <a:pt x="407670" y="436880"/>
                    <a:pt x="398780" y="425450"/>
                  </a:cubicBezTo>
                  <a:cubicBezTo>
                    <a:pt x="389890" y="415290"/>
                    <a:pt x="384810" y="397510"/>
                    <a:pt x="384810" y="384810"/>
                  </a:cubicBezTo>
                  <a:cubicBezTo>
                    <a:pt x="386080" y="370840"/>
                    <a:pt x="392430" y="354330"/>
                    <a:pt x="402590" y="344170"/>
                  </a:cubicBezTo>
                  <a:cubicBezTo>
                    <a:pt x="415290" y="334010"/>
                    <a:pt x="430530" y="328930"/>
                    <a:pt x="457200" y="326390"/>
                  </a:cubicBezTo>
                  <a:cubicBezTo>
                    <a:pt x="530860" y="321310"/>
                    <a:pt x="731520" y="365760"/>
                    <a:pt x="877570" y="393700"/>
                  </a:cubicBezTo>
                  <a:cubicBezTo>
                    <a:pt x="1038860" y="424180"/>
                    <a:pt x="1223010" y="458470"/>
                    <a:pt x="1380490" y="506730"/>
                  </a:cubicBezTo>
                  <a:cubicBezTo>
                    <a:pt x="1526540" y="551180"/>
                    <a:pt x="1729740" y="613410"/>
                    <a:pt x="1793240" y="669290"/>
                  </a:cubicBezTo>
                  <a:cubicBezTo>
                    <a:pt x="1821180" y="693420"/>
                    <a:pt x="1819910" y="740410"/>
                    <a:pt x="1835150" y="744220"/>
                  </a:cubicBezTo>
                  <a:cubicBezTo>
                    <a:pt x="1845310" y="748030"/>
                    <a:pt x="1854200" y="730250"/>
                    <a:pt x="1866900" y="728980"/>
                  </a:cubicBezTo>
                  <a:cubicBezTo>
                    <a:pt x="1880870" y="726440"/>
                    <a:pt x="1903730" y="727710"/>
                    <a:pt x="1917700" y="735330"/>
                  </a:cubicBezTo>
                  <a:cubicBezTo>
                    <a:pt x="1932940" y="742950"/>
                    <a:pt x="1946910" y="758190"/>
                    <a:pt x="1951990" y="774700"/>
                  </a:cubicBezTo>
                  <a:cubicBezTo>
                    <a:pt x="1958340" y="793750"/>
                    <a:pt x="1953260" y="820420"/>
                    <a:pt x="1943100" y="842010"/>
                  </a:cubicBezTo>
                  <a:cubicBezTo>
                    <a:pt x="1930400" y="869950"/>
                    <a:pt x="1899920" y="895350"/>
                    <a:pt x="1871980" y="919480"/>
                  </a:cubicBezTo>
                  <a:cubicBezTo>
                    <a:pt x="1837690" y="948690"/>
                    <a:pt x="1785620" y="969010"/>
                    <a:pt x="1747520" y="1000760"/>
                  </a:cubicBezTo>
                  <a:cubicBezTo>
                    <a:pt x="1708150" y="1033780"/>
                    <a:pt x="1672590" y="1085850"/>
                    <a:pt x="1637030" y="1112520"/>
                  </a:cubicBezTo>
                  <a:cubicBezTo>
                    <a:pt x="1611630" y="1132840"/>
                    <a:pt x="1587500" y="1145540"/>
                    <a:pt x="1560830" y="1154430"/>
                  </a:cubicBezTo>
                  <a:cubicBezTo>
                    <a:pt x="1536700" y="1162050"/>
                    <a:pt x="1516380" y="1164590"/>
                    <a:pt x="1484630" y="1165860"/>
                  </a:cubicBezTo>
                  <a:cubicBezTo>
                    <a:pt x="1428750" y="1167130"/>
                    <a:pt x="1332230" y="1150620"/>
                    <a:pt x="1259840" y="1140460"/>
                  </a:cubicBezTo>
                  <a:cubicBezTo>
                    <a:pt x="1191260" y="1130300"/>
                    <a:pt x="1135380" y="1121410"/>
                    <a:pt x="1060450" y="1104900"/>
                  </a:cubicBezTo>
                  <a:cubicBezTo>
                    <a:pt x="963930" y="1084580"/>
                    <a:pt x="828040" y="1057910"/>
                    <a:pt x="727710" y="1018540"/>
                  </a:cubicBezTo>
                  <a:cubicBezTo>
                    <a:pt x="638810" y="984250"/>
                    <a:pt x="566420" y="939800"/>
                    <a:pt x="485140" y="892810"/>
                  </a:cubicBezTo>
                  <a:cubicBezTo>
                    <a:pt x="398780" y="844550"/>
                    <a:pt x="299720" y="801370"/>
                    <a:pt x="224790" y="731520"/>
                  </a:cubicBezTo>
                  <a:cubicBezTo>
                    <a:pt x="146050" y="660400"/>
                    <a:pt x="25400" y="521970"/>
                    <a:pt x="29210" y="467360"/>
                  </a:cubicBezTo>
                  <a:cubicBezTo>
                    <a:pt x="31750" y="440690"/>
                    <a:pt x="57150" y="425450"/>
                    <a:pt x="86360" y="410210"/>
                  </a:cubicBezTo>
                  <a:cubicBezTo>
                    <a:pt x="135890" y="384810"/>
                    <a:pt x="227330" y="392430"/>
                    <a:pt x="321310" y="370840"/>
                  </a:cubicBezTo>
                  <a:cubicBezTo>
                    <a:pt x="462280" y="339090"/>
                    <a:pt x="664210" y="256540"/>
                    <a:pt x="847090" y="220980"/>
                  </a:cubicBezTo>
                  <a:cubicBezTo>
                    <a:pt x="1041400" y="182880"/>
                    <a:pt x="1216660" y="175260"/>
                    <a:pt x="1457960" y="153670"/>
                  </a:cubicBezTo>
                  <a:cubicBezTo>
                    <a:pt x="1805940" y="120650"/>
                    <a:pt x="2357120" y="73660"/>
                    <a:pt x="2736850" y="57150"/>
                  </a:cubicBezTo>
                  <a:cubicBezTo>
                    <a:pt x="3039110" y="43180"/>
                    <a:pt x="3341370" y="53340"/>
                    <a:pt x="3556000" y="44450"/>
                  </a:cubicBezTo>
                  <a:cubicBezTo>
                    <a:pt x="3695700" y="39370"/>
                    <a:pt x="3844290" y="0"/>
                    <a:pt x="3901440" y="22860"/>
                  </a:cubicBezTo>
                  <a:cubicBezTo>
                    <a:pt x="3925570" y="31750"/>
                    <a:pt x="3937000" y="48260"/>
                    <a:pt x="3942080" y="64770"/>
                  </a:cubicBezTo>
                  <a:cubicBezTo>
                    <a:pt x="3947160" y="81280"/>
                    <a:pt x="3945890" y="104140"/>
                    <a:pt x="3930650" y="121920"/>
                  </a:cubicBezTo>
                  <a:cubicBezTo>
                    <a:pt x="3901440" y="157480"/>
                    <a:pt x="3829050" y="180340"/>
                    <a:pt x="3717290" y="208280"/>
                  </a:cubicBezTo>
                  <a:cubicBezTo>
                    <a:pt x="3360420" y="297180"/>
                    <a:pt x="1943100" y="360680"/>
                    <a:pt x="1397000" y="448310"/>
                  </a:cubicBezTo>
                  <a:cubicBezTo>
                    <a:pt x="1094740" y="496570"/>
                    <a:pt x="844550" y="552450"/>
                    <a:pt x="698500" y="600710"/>
                  </a:cubicBezTo>
                  <a:cubicBezTo>
                    <a:pt x="628650" y="622300"/>
                    <a:pt x="601980" y="647700"/>
                    <a:pt x="549910" y="666750"/>
                  </a:cubicBezTo>
                  <a:cubicBezTo>
                    <a:pt x="494030" y="685800"/>
                    <a:pt x="412750" y="715010"/>
                    <a:pt x="374650" y="713740"/>
                  </a:cubicBezTo>
                  <a:cubicBezTo>
                    <a:pt x="355600" y="712470"/>
                    <a:pt x="342900" y="707390"/>
                    <a:pt x="332740" y="698500"/>
                  </a:cubicBezTo>
                  <a:cubicBezTo>
                    <a:pt x="322580" y="690880"/>
                    <a:pt x="313690" y="674370"/>
                    <a:pt x="311150" y="660400"/>
                  </a:cubicBezTo>
                  <a:cubicBezTo>
                    <a:pt x="309880" y="646430"/>
                    <a:pt x="313690" y="628650"/>
                    <a:pt x="321310" y="617220"/>
                  </a:cubicBezTo>
                  <a:cubicBezTo>
                    <a:pt x="328930" y="605790"/>
                    <a:pt x="356870" y="591820"/>
                    <a:pt x="356870" y="59182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5" id="25"/>
          <p:cNvGrpSpPr/>
          <p:nvPr/>
        </p:nvGrpSpPr>
        <p:grpSpPr>
          <a:xfrm rot="0">
            <a:off x="9092565" y="3166110"/>
            <a:ext cx="2645092" cy="707707"/>
            <a:chOff x="0" y="0"/>
            <a:chExt cx="3526790" cy="94361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45720" y="45720"/>
              <a:ext cx="3431540" cy="850900"/>
            </a:xfrm>
            <a:custGeom>
              <a:avLst/>
              <a:gdLst/>
              <a:ahLst/>
              <a:cxnLst/>
              <a:rect r="r" b="b" t="t" l="l"/>
              <a:pathLst>
                <a:path h="850900" w="3431540">
                  <a:moveTo>
                    <a:pt x="1037590" y="417830"/>
                  </a:moveTo>
                  <a:cubicBezTo>
                    <a:pt x="490220" y="581660"/>
                    <a:pt x="356870" y="610870"/>
                    <a:pt x="255270" y="632460"/>
                  </a:cubicBezTo>
                  <a:cubicBezTo>
                    <a:pt x="180340" y="647700"/>
                    <a:pt x="95250" y="670560"/>
                    <a:pt x="60960" y="669290"/>
                  </a:cubicBezTo>
                  <a:cubicBezTo>
                    <a:pt x="46990" y="669290"/>
                    <a:pt x="40640" y="666750"/>
                    <a:pt x="33020" y="661670"/>
                  </a:cubicBezTo>
                  <a:cubicBezTo>
                    <a:pt x="22860" y="655320"/>
                    <a:pt x="8890" y="643890"/>
                    <a:pt x="5080" y="629920"/>
                  </a:cubicBezTo>
                  <a:cubicBezTo>
                    <a:pt x="0" y="614680"/>
                    <a:pt x="1270" y="593090"/>
                    <a:pt x="11430" y="575310"/>
                  </a:cubicBezTo>
                  <a:cubicBezTo>
                    <a:pt x="26670" y="548640"/>
                    <a:pt x="64770" y="521970"/>
                    <a:pt x="110490" y="500380"/>
                  </a:cubicBezTo>
                  <a:cubicBezTo>
                    <a:pt x="186690" y="462280"/>
                    <a:pt x="292100" y="440690"/>
                    <a:pt x="441960" y="410210"/>
                  </a:cubicBezTo>
                  <a:cubicBezTo>
                    <a:pt x="750570" y="347980"/>
                    <a:pt x="1671320" y="212090"/>
                    <a:pt x="1870710" y="219710"/>
                  </a:cubicBezTo>
                  <a:cubicBezTo>
                    <a:pt x="1924050" y="220980"/>
                    <a:pt x="1951990" y="215900"/>
                    <a:pt x="1971040" y="240030"/>
                  </a:cubicBezTo>
                  <a:cubicBezTo>
                    <a:pt x="1998980" y="279400"/>
                    <a:pt x="1992630" y="426720"/>
                    <a:pt x="1944370" y="491490"/>
                  </a:cubicBezTo>
                  <a:cubicBezTo>
                    <a:pt x="1885950" y="571500"/>
                    <a:pt x="1713230" y="605790"/>
                    <a:pt x="1590040" y="647700"/>
                  </a:cubicBezTo>
                  <a:cubicBezTo>
                    <a:pt x="1464310" y="689610"/>
                    <a:pt x="1258570" y="748030"/>
                    <a:pt x="1193800" y="742950"/>
                  </a:cubicBezTo>
                  <a:cubicBezTo>
                    <a:pt x="1172210" y="741680"/>
                    <a:pt x="1162050" y="735330"/>
                    <a:pt x="1151890" y="726440"/>
                  </a:cubicBezTo>
                  <a:cubicBezTo>
                    <a:pt x="1141730" y="716280"/>
                    <a:pt x="1134110" y="699770"/>
                    <a:pt x="1132840" y="685800"/>
                  </a:cubicBezTo>
                  <a:cubicBezTo>
                    <a:pt x="1131570" y="671830"/>
                    <a:pt x="1136650" y="652780"/>
                    <a:pt x="1144270" y="641350"/>
                  </a:cubicBezTo>
                  <a:cubicBezTo>
                    <a:pt x="1153160" y="629920"/>
                    <a:pt x="1165860" y="622300"/>
                    <a:pt x="1182370" y="617220"/>
                  </a:cubicBezTo>
                  <a:cubicBezTo>
                    <a:pt x="1207770" y="609600"/>
                    <a:pt x="1239520" y="622300"/>
                    <a:pt x="1286510" y="619760"/>
                  </a:cubicBezTo>
                  <a:cubicBezTo>
                    <a:pt x="1390650" y="615950"/>
                    <a:pt x="1701800" y="562610"/>
                    <a:pt x="1778000" y="570230"/>
                  </a:cubicBezTo>
                  <a:cubicBezTo>
                    <a:pt x="1800860" y="572770"/>
                    <a:pt x="1811020" y="577850"/>
                    <a:pt x="1822450" y="585470"/>
                  </a:cubicBezTo>
                  <a:cubicBezTo>
                    <a:pt x="1831340" y="591820"/>
                    <a:pt x="1837690" y="600710"/>
                    <a:pt x="1841500" y="610870"/>
                  </a:cubicBezTo>
                  <a:cubicBezTo>
                    <a:pt x="1846580" y="623570"/>
                    <a:pt x="1849120" y="643890"/>
                    <a:pt x="1844040" y="657860"/>
                  </a:cubicBezTo>
                  <a:cubicBezTo>
                    <a:pt x="1837690" y="674370"/>
                    <a:pt x="1823720" y="692150"/>
                    <a:pt x="1799590" y="701040"/>
                  </a:cubicBezTo>
                  <a:cubicBezTo>
                    <a:pt x="1752600" y="717550"/>
                    <a:pt x="1644650" y="702310"/>
                    <a:pt x="1553210" y="685800"/>
                  </a:cubicBezTo>
                  <a:cubicBezTo>
                    <a:pt x="1432560" y="664210"/>
                    <a:pt x="1231900" y="595630"/>
                    <a:pt x="1143000" y="561340"/>
                  </a:cubicBezTo>
                  <a:cubicBezTo>
                    <a:pt x="1097280" y="542290"/>
                    <a:pt x="1066800" y="530860"/>
                    <a:pt x="1043940" y="511810"/>
                  </a:cubicBezTo>
                  <a:cubicBezTo>
                    <a:pt x="1026160" y="496570"/>
                    <a:pt x="1010920" y="477520"/>
                    <a:pt x="1005840" y="462280"/>
                  </a:cubicBezTo>
                  <a:cubicBezTo>
                    <a:pt x="1003300" y="450850"/>
                    <a:pt x="1004570" y="440690"/>
                    <a:pt x="1008380" y="430530"/>
                  </a:cubicBezTo>
                  <a:cubicBezTo>
                    <a:pt x="1013460" y="417830"/>
                    <a:pt x="1024890" y="401320"/>
                    <a:pt x="1037590" y="393700"/>
                  </a:cubicBezTo>
                  <a:cubicBezTo>
                    <a:pt x="1052830" y="386080"/>
                    <a:pt x="1076960" y="397510"/>
                    <a:pt x="1099820" y="391160"/>
                  </a:cubicBezTo>
                  <a:cubicBezTo>
                    <a:pt x="1129030" y="383540"/>
                    <a:pt x="1153160" y="354330"/>
                    <a:pt x="1195070" y="337820"/>
                  </a:cubicBezTo>
                  <a:cubicBezTo>
                    <a:pt x="1263650" y="312420"/>
                    <a:pt x="1384300" y="289560"/>
                    <a:pt x="1483360" y="270510"/>
                  </a:cubicBezTo>
                  <a:cubicBezTo>
                    <a:pt x="1584960" y="251460"/>
                    <a:pt x="1689100" y="240030"/>
                    <a:pt x="1798320" y="227330"/>
                  </a:cubicBezTo>
                  <a:cubicBezTo>
                    <a:pt x="1913890" y="214630"/>
                    <a:pt x="2098040" y="182880"/>
                    <a:pt x="2156460" y="195580"/>
                  </a:cubicBezTo>
                  <a:cubicBezTo>
                    <a:pt x="2176780" y="199390"/>
                    <a:pt x="2186940" y="205740"/>
                    <a:pt x="2195830" y="217170"/>
                  </a:cubicBezTo>
                  <a:cubicBezTo>
                    <a:pt x="2204720" y="231140"/>
                    <a:pt x="2209800" y="260350"/>
                    <a:pt x="2207260" y="275590"/>
                  </a:cubicBezTo>
                  <a:cubicBezTo>
                    <a:pt x="2205990" y="285750"/>
                    <a:pt x="2199640" y="294640"/>
                    <a:pt x="2192020" y="302260"/>
                  </a:cubicBezTo>
                  <a:cubicBezTo>
                    <a:pt x="2183130" y="309880"/>
                    <a:pt x="2174240" y="316230"/>
                    <a:pt x="2151380" y="321310"/>
                  </a:cubicBezTo>
                  <a:cubicBezTo>
                    <a:pt x="2051050" y="342900"/>
                    <a:pt x="1410970" y="337820"/>
                    <a:pt x="1309370" y="318770"/>
                  </a:cubicBezTo>
                  <a:cubicBezTo>
                    <a:pt x="1285240" y="314960"/>
                    <a:pt x="1277620" y="313690"/>
                    <a:pt x="1267460" y="303530"/>
                  </a:cubicBezTo>
                  <a:cubicBezTo>
                    <a:pt x="1256030" y="290830"/>
                    <a:pt x="1245870" y="264160"/>
                    <a:pt x="1245870" y="247650"/>
                  </a:cubicBezTo>
                  <a:cubicBezTo>
                    <a:pt x="1247140" y="233680"/>
                    <a:pt x="1257300" y="217170"/>
                    <a:pt x="1267460" y="208280"/>
                  </a:cubicBezTo>
                  <a:cubicBezTo>
                    <a:pt x="1277620" y="198120"/>
                    <a:pt x="1285240" y="196850"/>
                    <a:pt x="1309370" y="191770"/>
                  </a:cubicBezTo>
                  <a:cubicBezTo>
                    <a:pt x="1433830" y="168910"/>
                    <a:pt x="2381250" y="135890"/>
                    <a:pt x="2495550" y="196850"/>
                  </a:cubicBezTo>
                  <a:cubicBezTo>
                    <a:pt x="2522220" y="210820"/>
                    <a:pt x="2528570" y="229870"/>
                    <a:pt x="2531110" y="247650"/>
                  </a:cubicBezTo>
                  <a:cubicBezTo>
                    <a:pt x="2532380" y="265430"/>
                    <a:pt x="2520950" y="292100"/>
                    <a:pt x="2509520" y="304800"/>
                  </a:cubicBezTo>
                  <a:cubicBezTo>
                    <a:pt x="2498090" y="314960"/>
                    <a:pt x="2484120" y="311150"/>
                    <a:pt x="2465070" y="321310"/>
                  </a:cubicBezTo>
                  <a:cubicBezTo>
                    <a:pt x="2426970" y="342900"/>
                    <a:pt x="2367280" y="414020"/>
                    <a:pt x="2303780" y="445770"/>
                  </a:cubicBezTo>
                  <a:cubicBezTo>
                    <a:pt x="2228850" y="485140"/>
                    <a:pt x="2084070" y="530860"/>
                    <a:pt x="2035810" y="524510"/>
                  </a:cubicBezTo>
                  <a:cubicBezTo>
                    <a:pt x="2016760" y="520700"/>
                    <a:pt x="2005330" y="510540"/>
                    <a:pt x="1997710" y="499110"/>
                  </a:cubicBezTo>
                  <a:cubicBezTo>
                    <a:pt x="1988820" y="487680"/>
                    <a:pt x="1983740" y="468630"/>
                    <a:pt x="1983740" y="455930"/>
                  </a:cubicBezTo>
                  <a:cubicBezTo>
                    <a:pt x="1985010" y="444500"/>
                    <a:pt x="1987550" y="434340"/>
                    <a:pt x="1993900" y="425450"/>
                  </a:cubicBezTo>
                  <a:cubicBezTo>
                    <a:pt x="2001520" y="415290"/>
                    <a:pt x="2014220" y="403860"/>
                    <a:pt x="2030730" y="398780"/>
                  </a:cubicBezTo>
                  <a:cubicBezTo>
                    <a:pt x="2056130" y="388620"/>
                    <a:pt x="2100580" y="400050"/>
                    <a:pt x="2141220" y="394970"/>
                  </a:cubicBezTo>
                  <a:cubicBezTo>
                    <a:pt x="2193290" y="387350"/>
                    <a:pt x="2241550" y="364490"/>
                    <a:pt x="2313940" y="354330"/>
                  </a:cubicBezTo>
                  <a:cubicBezTo>
                    <a:pt x="2434590" y="336550"/>
                    <a:pt x="2639060" y="334010"/>
                    <a:pt x="2796540" y="328930"/>
                  </a:cubicBezTo>
                  <a:cubicBezTo>
                    <a:pt x="2950210" y="322580"/>
                    <a:pt x="3145790" y="309880"/>
                    <a:pt x="3249930" y="322580"/>
                  </a:cubicBezTo>
                  <a:cubicBezTo>
                    <a:pt x="3307080" y="328930"/>
                    <a:pt x="3350260" y="341630"/>
                    <a:pt x="3379470" y="355600"/>
                  </a:cubicBezTo>
                  <a:cubicBezTo>
                    <a:pt x="3397250" y="363220"/>
                    <a:pt x="3409950" y="370840"/>
                    <a:pt x="3417570" y="381000"/>
                  </a:cubicBezTo>
                  <a:cubicBezTo>
                    <a:pt x="3425190" y="388620"/>
                    <a:pt x="3427730" y="398780"/>
                    <a:pt x="3429000" y="408940"/>
                  </a:cubicBezTo>
                  <a:cubicBezTo>
                    <a:pt x="3430270" y="422910"/>
                    <a:pt x="3426460" y="441960"/>
                    <a:pt x="3418840" y="454660"/>
                  </a:cubicBezTo>
                  <a:cubicBezTo>
                    <a:pt x="3409950" y="466090"/>
                    <a:pt x="3393440" y="476250"/>
                    <a:pt x="3380740" y="480060"/>
                  </a:cubicBezTo>
                  <a:cubicBezTo>
                    <a:pt x="3370580" y="483870"/>
                    <a:pt x="3362960" y="483870"/>
                    <a:pt x="3350260" y="481330"/>
                  </a:cubicBezTo>
                  <a:cubicBezTo>
                    <a:pt x="3328670" y="476250"/>
                    <a:pt x="3309620" y="455930"/>
                    <a:pt x="3270250" y="439420"/>
                  </a:cubicBezTo>
                  <a:cubicBezTo>
                    <a:pt x="3175000" y="398780"/>
                    <a:pt x="2932430" y="316230"/>
                    <a:pt x="2767330" y="262890"/>
                  </a:cubicBezTo>
                  <a:cubicBezTo>
                    <a:pt x="2609850" y="212090"/>
                    <a:pt x="2367280" y="158750"/>
                    <a:pt x="2301240" y="125730"/>
                  </a:cubicBezTo>
                  <a:cubicBezTo>
                    <a:pt x="2282190" y="115570"/>
                    <a:pt x="2274570" y="110490"/>
                    <a:pt x="2266950" y="99060"/>
                  </a:cubicBezTo>
                  <a:cubicBezTo>
                    <a:pt x="2260600" y="86360"/>
                    <a:pt x="2258060" y="68580"/>
                    <a:pt x="2259330" y="55880"/>
                  </a:cubicBezTo>
                  <a:cubicBezTo>
                    <a:pt x="2260600" y="45720"/>
                    <a:pt x="2264410" y="36830"/>
                    <a:pt x="2272030" y="29210"/>
                  </a:cubicBezTo>
                  <a:cubicBezTo>
                    <a:pt x="2279650" y="19050"/>
                    <a:pt x="2297430" y="8890"/>
                    <a:pt x="2308860" y="6350"/>
                  </a:cubicBezTo>
                  <a:cubicBezTo>
                    <a:pt x="2319020" y="3810"/>
                    <a:pt x="2329180" y="2540"/>
                    <a:pt x="2338070" y="7620"/>
                  </a:cubicBezTo>
                  <a:cubicBezTo>
                    <a:pt x="2353310" y="17780"/>
                    <a:pt x="2357120" y="60960"/>
                    <a:pt x="2372360" y="83820"/>
                  </a:cubicBezTo>
                  <a:cubicBezTo>
                    <a:pt x="2388870" y="106680"/>
                    <a:pt x="2404110" y="120650"/>
                    <a:pt x="2435860" y="146050"/>
                  </a:cubicBezTo>
                  <a:cubicBezTo>
                    <a:pt x="2505710" y="200660"/>
                    <a:pt x="2707640" y="325120"/>
                    <a:pt x="2795270" y="369570"/>
                  </a:cubicBezTo>
                  <a:cubicBezTo>
                    <a:pt x="2842260" y="393700"/>
                    <a:pt x="2868930" y="406400"/>
                    <a:pt x="2907030" y="415290"/>
                  </a:cubicBezTo>
                  <a:cubicBezTo>
                    <a:pt x="2943860" y="424180"/>
                    <a:pt x="2984500" y="434340"/>
                    <a:pt x="3017520" y="424180"/>
                  </a:cubicBezTo>
                  <a:cubicBezTo>
                    <a:pt x="3050540" y="414020"/>
                    <a:pt x="3088640" y="373380"/>
                    <a:pt x="3105150" y="353060"/>
                  </a:cubicBezTo>
                  <a:cubicBezTo>
                    <a:pt x="3114040" y="342900"/>
                    <a:pt x="3111500" y="331470"/>
                    <a:pt x="3120390" y="323850"/>
                  </a:cubicBezTo>
                  <a:cubicBezTo>
                    <a:pt x="3133090" y="313690"/>
                    <a:pt x="3166110" y="306070"/>
                    <a:pt x="3183890" y="309880"/>
                  </a:cubicBezTo>
                  <a:cubicBezTo>
                    <a:pt x="3199130" y="312420"/>
                    <a:pt x="3215640" y="327660"/>
                    <a:pt x="3224530" y="339090"/>
                  </a:cubicBezTo>
                  <a:cubicBezTo>
                    <a:pt x="3230880" y="347980"/>
                    <a:pt x="3235960" y="358140"/>
                    <a:pt x="3235960" y="369570"/>
                  </a:cubicBezTo>
                  <a:cubicBezTo>
                    <a:pt x="3234690" y="387350"/>
                    <a:pt x="3234690" y="414020"/>
                    <a:pt x="3211830" y="430530"/>
                  </a:cubicBezTo>
                  <a:cubicBezTo>
                    <a:pt x="3134360" y="485140"/>
                    <a:pt x="2545080" y="492760"/>
                    <a:pt x="2468880" y="467360"/>
                  </a:cubicBezTo>
                  <a:cubicBezTo>
                    <a:pt x="2453640" y="462280"/>
                    <a:pt x="2451100" y="455930"/>
                    <a:pt x="2444750" y="447040"/>
                  </a:cubicBezTo>
                  <a:cubicBezTo>
                    <a:pt x="2437130" y="435610"/>
                    <a:pt x="2429510" y="416560"/>
                    <a:pt x="2432050" y="401320"/>
                  </a:cubicBezTo>
                  <a:cubicBezTo>
                    <a:pt x="2434590" y="383540"/>
                    <a:pt x="2447290" y="364490"/>
                    <a:pt x="2465070" y="349250"/>
                  </a:cubicBezTo>
                  <a:cubicBezTo>
                    <a:pt x="2493010" y="326390"/>
                    <a:pt x="2551430" y="308610"/>
                    <a:pt x="2598420" y="294640"/>
                  </a:cubicBezTo>
                  <a:cubicBezTo>
                    <a:pt x="2646680" y="280670"/>
                    <a:pt x="2745740" y="255270"/>
                    <a:pt x="2752090" y="267970"/>
                  </a:cubicBezTo>
                  <a:cubicBezTo>
                    <a:pt x="2757170" y="276860"/>
                    <a:pt x="2706370" y="328930"/>
                    <a:pt x="2673350" y="340360"/>
                  </a:cubicBezTo>
                  <a:cubicBezTo>
                    <a:pt x="2637790" y="351790"/>
                    <a:pt x="2569210" y="337820"/>
                    <a:pt x="2541270" y="328930"/>
                  </a:cubicBezTo>
                  <a:cubicBezTo>
                    <a:pt x="2526030" y="323850"/>
                    <a:pt x="2518410" y="318770"/>
                    <a:pt x="2510790" y="309880"/>
                  </a:cubicBezTo>
                  <a:cubicBezTo>
                    <a:pt x="2500630" y="297180"/>
                    <a:pt x="2489200" y="276860"/>
                    <a:pt x="2489200" y="260350"/>
                  </a:cubicBezTo>
                  <a:cubicBezTo>
                    <a:pt x="2487930" y="242570"/>
                    <a:pt x="2495550" y="220980"/>
                    <a:pt x="2505710" y="208280"/>
                  </a:cubicBezTo>
                  <a:cubicBezTo>
                    <a:pt x="2515870" y="195580"/>
                    <a:pt x="2529840" y="186690"/>
                    <a:pt x="2552700" y="181610"/>
                  </a:cubicBezTo>
                  <a:cubicBezTo>
                    <a:pt x="2597150" y="168910"/>
                    <a:pt x="2722880" y="163830"/>
                    <a:pt x="2772410" y="187960"/>
                  </a:cubicBezTo>
                  <a:cubicBezTo>
                    <a:pt x="2807970" y="204470"/>
                    <a:pt x="2824480" y="237490"/>
                    <a:pt x="2844800" y="271780"/>
                  </a:cubicBezTo>
                  <a:cubicBezTo>
                    <a:pt x="2870200" y="317500"/>
                    <a:pt x="2900680" y="391160"/>
                    <a:pt x="2905760" y="443230"/>
                  </a:cubicBezTo>
                  <a:cubicBezTo>
                    <a:pt x="2910840" y="485140"/>
                    <a:pt x="2914650" y="532130"/>
                    <a:pt x="2889250" y="558800"/>
                  </a:cubicBezTo>
                  <a:cubicBezTo>
                    <a:pt x="2853690" y="596900"/>
                    <a:pt x="2741930" y="604520"/>
                    <a:pt x="2660650" y="604520"/>
                  </a:cubicBezTo>
                  <a:cubicBezTo>
                    <a:pt x="2569210" y="604520"/>
                    <a:pt x="2453640" y="556260"/>
                    <a:pt x="2366010" y="544830"/>
                  </a:cubicBezTo>
                  <a:cubicBezTo>
                    <a:pt x="2298700" y="535940"/>
                    <a:pt x="2252980" y="514350"/>
                    <a:pt x="2183130" y="532130"/>
                  </a:cubicBezTo>
                  <a:cubicBezTo>
                    <a:pt x="2067560" y="561340"/>
                    <a:pt x="1856740" y="748030"/>
                    <a:pt x="1760220" y="798830"/>
                  </a:cubicBezTo>
                  <a:cubicBezTo>
                    <a:pt x="1713230" y="824230"/>
                    <a:pt x="1691640" y="843280"/>
                    <a:pt x="1651000" y="847090"/>
                  </a:cubicBezTo>
                  <a:cubicBezTo>
                    <a:pt x="1601470" y="850900"/>
                    <a:pt x="1536700" y="822960"/>
                    <a:pt x="1483360" y="806450"/>
                  </a:cubicBezTo>
                  <a:cubicBezTo>
                    <a:pt x="1433830" y="791210"/>
                    <a:pt x="1384300" y="762000"/>
                    <a:pt x="1339850" y="750570"/>
                  </a:cubicBezTo>
                  <a:cubicBezTo>
                    <a:pt x="1305560" y="741680"/>
                    <a:pt x="1276350" y="746760"/>
                    <a:pt x="1244600" y="737870"/>
                  </a:cubicBezTo>
                  <a:cubicBezTo>
                    <a:pt x="1212850" y="728980"/>
                    <a:pt x="1174750" y="718820"/>
                    <a:pt x="1151890" y="697230"/>
                  </a:cubicBezTo>
                  <a:cubicBezTo>
                    <a:pt x="1127760" y="674370"/>
                    <a:pt x="1108710" y="637540"/>
                    <a:pt x="1104900" y="603250"/>
                  </a:cubicBezTo>
                  <a:cubicBezTo>
                    <a:pt x="1099820" y="562610"/>
                    <a:pt x="1106170" y="497840"/>
                    <a:pt x="1136650" y="469900"/>
                  </a:cubicBezTo>
                  <a:cubicBezTo>
                    <a:pt x="1172210" y="435610"/>
                    <a:pt x="1250950" y="434340"/>
                    <a:pt x="1322070" y="435610"/>
                  </a:cubicBezTo>
                  <a:cubicBezTo>
                    <a:pt x="1421130" y="436880"/>
                    <a:pt x="1656080" y="467360"/>
                    <a:pt x="1671320" y="508000"/>
                  </a:cubicBezTo>
                  <a:cubicBezTo>
                    <a:pt x="1680210" y="529590"/>
                    <a:pt x="1652270" y="568960"/>
                    <a:pt x="1620520" y="582930"/>
                  </a:cubicBezTo>
                  <a:cubicBezTo>
                    <a:pt x="1555750" y="610870"/>
                    <a:pt x="1301750" y="552450"/>
                    <a:pt x="1245870" y="533400"/>
                  </a:cubicBezTo>
                  <a:cubicBezTo>
                    <a:pt x="1228090" y="527050"/>
                    <a:pt x="1223010" y="523240"/>
                    <a:pt x="1214120" y="514350"/>
                  </a:cubicBezTo>
                  <a:cubicBezTo>
                    <a:pt x="1203960" y="502920"/>
                    <a:pt x="1192530" y="481330"/>
                    <a:pt x="1191260" y="464820"/>
                  </a:cubicBezTo>
                  <a:cubicBezTo>
                    <a:pt x="1189990" y="447040"/>
                    <a:pt x="1196340" y="425450"/>
                    <a:pt x="1206500" y="412750"/>
                  </a:cubicBezTo>
                  <a:cubicBezTo>
                    <a:pt x="1216660" y="398780"/>
                    <a:pt x="1228090" y="392430"/>
                    <a:pt x="1253490" y="383540"/>
                  </a:cubicBezTo>
                  <a:cubicBezTo>
                    <a:pt x="1334770" y="355600"/>
                    <a:pt x="1718310" y="302260"/>
                    <a:pt x="1802130" y="332740"/>
                  </a:cubicBezTo>
                  <a:cubicBezTo>
                    <a:pt x="1833880" y="342900"/>
                    <a:pt x="1847850" y="364490"/>
                    <a:pt x="1855470" y="383540"/>
                  </a:cubicBezTo>
                  <a:cubicBezTo>
                    <a:pt x="1861820" y="398780"/>
                    <a:pt x="1860550" y="419100"/>
                    <a:pt x="1855470" y="433070"/>
                  </a:cubicBezTo>
                  <a:cubicBezTo>
                    <a:pt x="1849120" y="448310"/>
                    <a:pt x="1837690" y="464820"/>
                    <a:pt x="1823720" y="473710"/>
                  </a:cubicBezTo>
                  <a:cubicBezTo>
                    <a:pt x="1811020" y="481330"/>
                    <a:pt x="1791970" y="488950"/>
                    <a:pt x="1775460" y="486410"/>
                  </a:cubicBezTo>
                  <a:cubicBezTo>
                    <a:pt x="1755140" y="482600"/>
                    <a:pt x="1724660" y="466090"/>
                    <a:pt x="1713230" y="447040"/>
                  </a:cubicBezTo>
                  <a:cubicBezTo>
                    <a:pt x="1701800" y="429260"/>
                    <a:pt x="1700530" y="393700"/>
                    <a:pt x="1709420" y="374650"/>
                  </a:cubicBezTo>
                  <a:cubicBezTo>
                    <a:pt x="1719580" y="354330"/>
                    <a:pt x="1747520" y="334010"/>
                    <a:pt x="1769110" y="330200"/>
                  </a:cubicBezTo>
                  <a:cubicBezTo>
                    <a:pt x="1790700" y="327660"/>
                    <a:pt x="1823720" y="339090"/>
                    <a:pt x="1837690" y="354330"/>
                  </a:cubicBezTo>
                  <a:cubicBezTo>
                    <a:pt x="1852930" y="370840"/>
                    <a:pt x="1861820" y="403860"/>
                    <a:pt x="1856740" y="425450"/>
                  </a:cubicBezTo>
                  <a:cubicBezTo>
                    <a:pt x="1852930" y="447040"/>
                    <a:pt x="1837690" y="466090"/>
                    <a:pt x="1808480" y="481330"/>
                  </a:cubicBezTo>
                  <a:cubicBezTo>
                    <a:pt x="1738630" y="518160"/>
                    <a:pt x="1479550" y="533400"/>
                    <a:pt x="1372870" y="535940"/>
                  </a:cubicBezTo>
                  <a:cubicBezTo>
                    <a:pt x="1311910" y="537210"/>
                    <a:pt x="1258570" y="541020"/>
                    <a:pt x="1229360" y="525780"/>
                  </a:cubicBezTo>
                  <a:cubicBezTo>
                    <a:pt x="1210310" y="515620"/>
                    <a:pt x="1198880" y="500380"/>
                    <a:pt x="1195070" y="482600"/>
                  </a:cubicBezTo>
                  <a:cubicBezTo>
                    <a:pt x="1189990" y="463550"/>
                    <a:pt x="1193800" y="429260"/>
                    <a:pt x="1206500" y="412750"/>
                  </a:cubicBezTo>
                  <a:cubicBezTo>
                    <a:pt x="1219200" y="394970"/>
                    <a:pt x="1240790" y="386080"/>
                    <a:pt x="1271270" y="382270"/>
                  </a:cubicBezTo>
                  <a:cubicBezTo>
                    <a:pt x="1339850" y="372110"/>
                    <a:pt x="1524000" y="396240"/>
                    <a:pt x="1610360" y="431800"/>
                  </a:cubicBezTo>
                  <a:cubicBezTo>
                    <a:pt x="1672590" y="457200"/>
                    <a:pt x="1743710" y="499110"/>
                    <a:pt x="1756410" y="537210"/>
                  </a:cubicBezTo>
                  <a:cubicBezTo>
                    <a:pt x="1765300" y="565150"/>
                    <a:pt x="1753870" y="608330"/>
                    <a:pt x="1728470" y="624840"/>
                  </a:cubicBezTo>
                  <a:cubicBezTo>
                    <a:pt x="1685290" y="655320"/>
                    <a:pt x="1530350" y="618490"/>
                    <a:pt x="1456690" y="609600"/>
                  </a:cubicBezTo>
                  <a:cubicBezTo>
                    <a:pt x="1404620" y="604520"/>
                    <a:pt x="1363980" y="600710"/>
                    <a:pt x="1325880" y="588010"/>
                  </a:cubicBezTo>
                  <a:cubicBezTo>
                    <a:pt x="1295400" y="577850"/>
                    <a:pt x="1248410" y="543560"/>
                    <a:pt x="1247140" y="546100"/>
                  </a:cubicBezTo>
                  <a:cubicBezTo>
                    <a:pt x="1245870" y="548640"/>
                    <a:pt x="1281430" y="584200"/>
                    <a:pt x="1309370" y="599440"/>
                  </a:cubicBezTo>
                  <a:cubicBezTo>
                    <a:pt x="1350010" y="621030"/>
                    <a:pt x="1427480" y="627380"/>
                    <a:pt x="1479550" y="647700"/>
                  </a:cubicBezTo>
                  <a:cubicBezTo>
                    <a:pt x="1527810" y="665480"/>
                    <a:pt x="1573530" y="711200"/>
                    <a:pt x="1612900" y="713740"/>
                  </a:cubicBezTo>
                  <a:cubicBezTo>
                    <a:pt x="1640840" y="716280"/>
                    <a:pt x="1656080" y="704850"/>
                    <a:pt x="1690370" y="687070"/>
                  </a:cubicBezTo>
                  <a:cubicBezTo>
                    <a:pt x="1772920" y="646430"/>
                    <a:pt x="1993900" y="464820"/>
                    <a:pt x="2082800" y="420370"/>
                  </a:cubicBezTo>
                  <a:cubicBezTo>
                    <a:pt x="2124710" y="398780"/>
                    <a:pt x="2134870" y="389890"/>
                    <a:pt x="2180590" y="386080"/>
                  </a:cubicBezTo>
                  <a:cubicBezTo>
                    <a:pt x="2278380" y="375920"/>
                    <a:pt x="2565400" y="455930"/>
                    <a:pt x="2655570" y="455930"/>
                  </a:cubicBezTo>
                  <a:cubicBezTo>
                    <a:pt x="2692400" y="454660"/>
                    <a:pt x="2726690" y="457200"/>
                    <a:pt x="2731770" y="441960"/>
                  </a:cubicBezTo>
                  <a:cubicBezTo>
                    <a:pt x="2739390" y="422910"/>
                    <a:pt x="2687320" y="350520"/>
                    <a:pt x="2653030" y="332740"/>
                  </a:cubicBezTo>
                  <a:cubicBezTo>
                    <a:pt x="2622550" y="316230"/>
                    <a:pt x="2567940" y="339090"/>
                    <a:pt x="2541270" y="328930"/>
                  </a:cubicBezTo>
                  <a:cubicBezTo>
                    <a:pt x="2522220" y="321310"/>
                    <a:pt x="2506980" y="311150"/>
                    <a:pt x="2499360" y="294640"/>
                  </a:cubicBezTo>
                  <a:cubicBezTo>
                    <a:pt x="2490470" y="276860"/>
                    <a:pt x="2486660" y="242570"/>
                    <a:pt x="2495550" y="223520"/>
                  </a:cubicBezTo>
                  <a:cubicBezTo>
                    <a:pt x="2504440" y="205740"/>
                    <a:pt x="2527300" y="187960"/>
                    <a:pt x="2552700" y="181610"/>
                  </a:cubicBezTo>
                  <a:cubicBezTo>
                    <a:pt x="2588260" y="170180"/>
                    <a:pt x="2653030" y="184150"/>
                    <a:pt x="2698750" y="193040"/>
                  </a:cubicBezTo>
                  <a:cubicBezTo>
                    <a:pt x="2739390" y="201930"/>
                    <a:pt x="2787650" y="205740"/>
                    <a:pt x="2813050" y="229870"/>
                  </a:cubicBezTo>
                  <a:cubicBezTo>
                    <a:pt x="2837180" y="254000"/>
                    <a:pt x="2853690" y="309880"/>
                    <a:pt x="2847340" y="339090"/>
                  </a:cubicBezTo>
                  <a:cubicBezTo>
                    <a:pt x="2842260" y="364490"/>
                    <a:pt x="2818130" y="386080"/>
                    <a:pt x="2790190" y="401320"/>
                  </a:cubicBezTo>
                  <a:cubicBezTo>
                    <a:pt x="2748280" y="422910"/>
                    <a:pt x="2661920" y="415290"/>
                    <a:pt x="2609850" y="429260"/>
                  </a:cubicBezTo>
                  <a:cubicBezTo>
                    <a:pt x="2567940" y="440690"/>
                    <a:pt x="2526030" y="471170"/>
                    <a:pt x="2500630" y="473710"/>
                  </a:cubicBezTo>
                  <a:cubicBezTo>
                    <a:pt x="2486660" y="474980"/>
                    <a:pt x="2479040" y="471170"/>
                    <a:pt x="2468880" y="467360"/>
                  </a:cubicBezTo>
                  <a:cubicBezTo>
                    <a:pt x="2459990" y="462280"/>
                    <a:pt x="2451100" y="455930"/>
                    <a:pt x="2444750" y="447040"/>
                  </a:cubicBezTo>
                  <a:cubicBezTo>
                    <a:pt x="2437130" y="435610"/>
                    <a:pt x="2430780" y="416560"/>
                    <a:pt x="2432050" y="401320"/>
                  </a:cubicBezTo>
                  <a:cubicBezTo>
                    <a:pt x="2433320" y="386080"/>
                    <a:pt x="2443480" y="368300"/>
                    <a:pt x="2452370" y="359410"/>
                  </a:cubicBezTo>
                  <a:cubicBezTo>
                    <a:pt x="2459990" y="350520"/>
                    <a:pt x="2463800" y="347980"/>
                    <a:pt x="2480310" y="342900"/>
                  </a:cubicBezTo>
                  <a:cubicBezTo>
                    <a:pt x="2552700" y="322580"/>
                    <a:pt x="3030220" y="341630"/>
                    <a:pt x="3120390" y="323850"/>
                  </a:cubicBezTo>
                  <a:cubicBezTo>
                    <a:pt x="3145790" y="318770"/>
                    <a:pt x="3150870" y="306070"/>
                    <a:pt x="3167380" y="307340"/>
                  </a:cubicBezTo>
                  <a:cubicBezTo>
                    <a:pt x="3185160" y="308610"/>
                    <a:pt x="3213100" y="323850"/>
                    <a:pt x="3224530" y="339090"/>
                  </a:cubicBezTo>
                  <a:cubicBezTo>
                    <a:pt x="3233420" y="351790"/>
                    <a:pt x="3239770" y="368300"/>
                    <a:pt x="3234690" y="387350"/>
                  </a:cubicBezTo>
                  <a:cubicBezTo>
                    <a:pt x="3228340" y="415290"/>
                    <a:pt x="3190240" y="461010"/>
                    <a:pt x="3155950" y="488950"/>
                  </a:cubicBezTo>
                  <a:cubicBezTo>
                    <a:pt x="3121660" y="516890"/>
                    <a:pt x="3068320" y="542290"/>
                    <a:pt x="3027680" y="551180"/>
                  </a:cubicBezTo>
                  <a:cubicBezTo>
                    <a:pt x="2994660" y="560070"/>
                    <a:pt x="2969260" y="560070"/>
                    <a:pt x="2932430" y="552450"/>
                  </a:cubicBezTo>
                  <a:cubicBezTo>
                    <a:pt x="2876550" y="542290"/>
                    <a:pt x="2806700" y="509270"/>
                    <a:pt x="2729230" y="468630"/>
                  </a:cubicBezTo>
                  <a:cubicBezTo>
                    <a:pt x="2618740" y="411480"/>
                    <a:pt x="2400300" y="294640"/>
                    <a:pt x="2340610" y="222250"/>
                  </a:cubicBezTo>
                  <a:cubicBezTo>
                    <a:pt x="2311400" y="187960"/>
                    <a:pt x="2316480" y="143510"/>
                    <a:pt x="2301240" y="125730"/>
                  </a:cubicBezTo>
                  <a:cubicBezTo>
                    <a:pt x="2293620" y="116840"/>
                    <a:pt x="2283460" y="118110"/>
                    <a:pt x="2277110" y="110490"/>
                  </a:cubicBezTo>
                  <a:cubicBezTo>
                    <a:pt x="2268220" y="100330"/>
                    <a:pt x="2259330" y="83820"/>
                    <a:pt x="2259330" y="71120"/>
                  </a:cubicBezTo>
                  <a:cubicBezTo>
                    <a:pt x="2258060" y="57150"/>
                    <a:pt x="2261870" y="39370"/>
                    <a:pt x="2272030" y="29210"/>
                  </a:cubicBezTo>
                  <a:cubicBezTo>
                    <a:pt x="2282190" y="16510"/>
                    <a:pt x="2297430" y="7620"/>
                    <a:pt x="2324100" y="5080"/>
                  </a:cubicBezTo>
                  <a:cubicBezTo>
                    <a:pt x="2402840" y="0"/>
                    <a:pt x="2639060" y="92710"/>
                    <a:pt x="2806700" y="147320"/>
                  </a:cubicBezTo>
                  <a:cubicBezTo>
                    <a:pt x="2994660" y="209550"/>
                    <a:pt x="3323590" y="312420"/>
                    <a:pt x="3394710" y="360680"/>
                  </a:cubicBezTo>
                  <a:cubicBezTo>
                    <a:pt x="3413760" y="373380"/>
                    <a:pt x="3420110" y="382270"/>
                    <a:pt x="3425190" y="394970"/>
                  </a:cubicBezTo>
                  <a:cubicBezTo>
                    <a:pt x="3430270" y="403860"/>
                    <a:pt x="3431540" y="414020"/>
                    <a:pt x="3429000" y="425450"/>
                  </a:cubicBezTo>
                  <a:cubicBezTo>
                    <a:pt x="3426460" y="438150"/>
                    <a:pt x="3417570" y="455930"/>
                    <a:pt x="3408680" y="466090"/>
                  </a:cubicBezTo>
                  <a:cubicBezTo>
                    <a:pt x="3401060" y="473710"/>
                    <a:pt x="3393440" y="478790"/>
                    <a:pt x="3380740" y="480060"/>
                  </a:cubicBezTo>
                  <a:cubicBezTo>
                    <a:pt x="3354070" y="483870"/>
                    <a:pt x="3307080" y="450850"/>
                    <a:pt x="3249930" y="443230"/>
                  </a:cubicBezTo>
                  <a:cubicBezTo>
                    <a:pt x="3145790" y="429260"/>
                    <a:pt x="2951480" y="443230"/>
                    <a:pt x="2801620" y="448310"/>
                  </a:cubicBezTo>
                  <a:cubicBezTo>
                    <a:pt x="2649220" y="453390"/>
                    <a:pt x="2463800" y="458470"/>
                    <a:pt x="2343150" y="476250"/>
                  </a:cubicBezTo>
                  <a:cubicBezTo>
                    <a:pt x="2263140" y="487680"/>
                    <a:pt x="2200910" y="516890"/>
                    <a:pt x="2143760" y="524510"/>
                  </a:cubicBezTo>
                  <a:cubicBezTo>
                    <a:pt x="2103120" y="528320"/>
                    <a:pt x="2059940" y="529590"/>
                    <a:pt x="2035810" y="524510"/>
                  </a:cubicBezTo>
                  <a:cubicBezTo>
                    <a:pt x="2023110" y="520700"/>
                    <a:pt x="2015490" y="518160"/>
                    <a:pt x="2007870" y="510540"/>
                  </a:cubicBezTo>
                  <a:cubicBezTo>
                    <a:pt x="1997710" y="501650"/>
                    <a:pt x="1987550" y="485140"/>
                    <a:pt x="1985010" y="471170"/>
                  </a:cubicBezTo>
                  <a:cubicBezTo>
                    <a:pt x="1982470" y="457200"/>
                    <a:pt x="1987550" y="438150"/>
                    <a:pt x="1993900" y="425450"/>
                  </a:cubicBezTo>
                  <a:cubicBezTo>
                    <a:pt x="1998980" y="416560"/>
                    <a:pt x="2004060" y="411480"/>
                    <a:pt x="2016760" y="405130"/>
                  </a:cubicBezTo>
                  <a:cubicBezTo>
                    <a:pt x="2052320" y="383540"/>
                    <a:pt x="2184400" y="355600"/>
                    <a:pt x="2245360" y="331470"/>
                  </a:cubicBezTo>
                  <a:cubicBezTo>
                    <a:pt x="2287270" y="314960"/>
                    <a:pt x="2312670" y="302260"/>
                    <a:pt x="2346960" y="281940"/>
                  </a:cubicBezTo>
                  <a:cubicBezTo>
                    <a:pt x="2386330" y="257810"/>
                    <a:pt x="2437130" y="195580"/>
                    <a:pt x="2465070" y="189230"/>
                  </a:cubicBezTo>
                  <a:cubicBezTo>
                    <a:pt x="2477770" y="186690"/>
                    <a:pt x="2486660" y="191770"/>
                    <a:pt x="2495550" y="196850"/>
                  </a:cubicBezTo>
                  <a:cubicBezTo>
                    <a:pt x="2506980" y="204470"/>
                    <a:pt x="2520950" y="219710"/>
                    <a:pt x="2527300" y="232410"/>
                  </a:cubicBezTo>
                  <a:cubicBezTo>
                    <a:pt x="2531110" y="242570"/>
                    <a:pt x="2532380" y="252730"/>
                    <a:pt x="2531110" y="262890"/>
                  </a:cubicBezTo>
                  <a:cubicBezTo>
                    <a:pt x="2528570" y="276860"/>
                    <a:pt x="2519680" y="294640"/>
                    <a:pt x="2509520" y="304800"/>
                  </a:cubicBezTo>
                  <a:cubicBezTo>
                    <a:pt x="2498090" y="314960"/>
                    <a:pt x="2490470" y="317500"/>
                    <a:pt x="2465070" y="321310"/>
                  </a:cubicBezTo>
                  <a:cubicBezTo>
                    <a:pt x="2340610" y="344170"/>
                    <a:pt x="1432560" y="341630"/>
                    <a:pt x="1309370" y="318770"/>
                  </a:cubicBezTo>
                  <a:cubicBezTo>
                    <a:pt x="1285240" y="314960"/>
                    <a:pt x="1277620" y="312420"/>
                    <a:pt x="1267460" y="303530"/>
                  </a:cubicBezTo>
                  <a:cubicBezTo>
                    <a:pt x="1257300" y="293370"/>
                    <a:pt x="1248410" y="276860"/>
                    <a:pt x="1245870" y="262890"/>
                  </a:cubicBezTo>
                  <a:cubicBezTo>
                    <a:pt x="1244600" y="248920"/>
                    <a:pt x="1248410" y="231140"/>
                    <a:pt x="1257300" y="219710"/>
                  </a:cubicBezTo>
                  <a:cubicBezTo>
                    <a:pt x="1267460" y="205740"/>
                    <a:pt x="1280160" y="199390"/>
                    <a:pt x="1309370" y="191770"/>
                  </a:cubicBezTo>
                  <a:cubicBezTo>
                    <a:pt x="1421130" y="165100"/>
                    <a:pt x="2057400" y="168910"/>
                    <a:pt x="2156460" y="195580"/>
                  </a:cubicBezTo>
                  <a:cubicBezTo>
                    <a:pt x="2179320" y="201930"/>
                    <a:pt x="2186940" y="205740"/>
                    <a:pt x="2195830" y="217170"/>
                  </a:cubicBezTo>
                  <a:cubicBezTo>
                    <a:pt x="2204720" y="231140"/>
                    <a:pt x="2211070" y="259080"/>
                    <a:pt x="2207260" y="275590"/>
                  </a:cubicBezTo>
                  <a:cubicBezTo>
                    <a:pt x="2203450" y="289560"/>
                    <a:pt x="2190750" y="303530"/>
                    <a:pt x="2180590" y="311150"/>
                  </a:cubicBezTo>
                  <a:cubicBezTo>
                    <a:pt x="2171700" y="317500"/>
                    <a:pt x="2166620" y="317500"/>
                    <a:pt x="2151380" y="321310"/>
                  </a:cubicBezTo>
                  <a:cubicBezTo>
                    <a:pt x="2100580" y="331470"/>
                    <a:pt x="1924050" y="335280"/>
                    <a:pt x="1814830" y="346710"/>
                  </a:cubicBezTo>
                  <a:cubicBezTo>
                    <a:pt x="1710690" y="358140"/>
                    <a:pt x="1623060" y="367030"/>
                    <a:pt x="1511300" y="389890"/>
                  </a:cubicBezTo>
                  <a:cubicBezTo>
                    <a:pt x="1371600" y="417830"/>
                    <a:pt x="1107440" y="529590"/>
                    <a:pt x="1043940" y="511810"/>
                  </a:cubicBezTo>
                  <a:cubicBezTo>
                    <a:pt x="1023620" y="505460"/>
                    <a:pt x="1017270" y="490220"/>
                    <a:pt x="1010920" y="477520"/>
                  </a:cubicBezTo>
                  <a:cubicBezTo>
                    <a:pt x="1005840" y="467360"/>
                    <a:pt x="1003300" y="457200"/>
                    <a:pt x="1005840" y="447040"/>
                  </a:cubicBezTo>
                  <a:cubicBezTo>
                    <a:pt x="1008380" y="430530"/>
                    <a:pt x="1023620" y="403860"/>
                    <a:pt x="1037590" y="393700"/>
                  </a:cubicBezTo>
                  <a:cubicBezTo>
                    <a:pt x="1050290" y="386080"/>
                    <a:pt x="1066800" y="383540"/>
                    <a:pt x="1084580" y="386080"/>
                  </a:cubicBezTo>
                  <a:cubicBezTo>
                    <a:pt x="1109980" y="391160"/>
                    <a:pt x="1131570" y="420370"/>
                    <a:pt x="1173480" y="439420"/>
                  </a:cubicBezTo>
                  <a:cubicBezTo>
                    <a:pt x="1257300" y="474980"/>
                    <a:pt x="1452880" y="537210"/>
                    <a:pt x="1567180" y="557530"/>
                  </a:cubicBezTo>
                  <a:cubicBezTo>
                    <a:pt x="1652270" y="572770"/>
                    <a:pt x="1747520" y="553720"/>
                    <a:pt x="1793240" y="571500"/>
                  </a:cubicBezTo>
                  <a:cubicBezTo>
                    <a:pt x="1817370" y="581660"/>
                    <a:pt x="1835150" y="594360"/>
                    <a:pt x="1841500" y="610870"/>
                  </a:cubicBezTo>
                  <a:cubicBezTo>
                    <a:pt x="1849120" y="627380"/>
                    <a:pt x="1845310" y="656590"/>
                    <a:pt x="1837690" y="671830"/>
                  </a:cubicBezTo>
                  <a:cubicBezTo>
                    <a:pt x="1830070" y="685800"/>
                    <a:pt x="1821180" y="692150"/>
                    <a:pt x="1799590" y="701040"/>
                  </a:cubicBezTo>
                  <a:cubicBezTo>
                    <a:pt x="1720850" y="730250"/>
                    <a:pt x="1266190" y="750570"/>
                    <a:pt x="1193800" y="742950"/>
                  </a:cubicBezTo>
                  <a:cubicBezTo>
                    <a:pt x="1177290" y="741680"/>
                    <a:pt x="1173480" y="740410"/>
                    <a:pt x="1164590" y="735330"/>
                  </a:cubicBezTo>
                  <a:cubicBezTo>
                    <a:pt x="1153160" y="727710"/>
                    <a:pt x="1140460" y="713740"/>
                    <a:pt x="1135380" y="699770"/>
                  </a:cubicBezTo>
                  <a:cubicBezTo>
                    <a:pt x="1130300" y="687070"/>
                    <a:pt x="1131570" y="668020"/>
                    <a:pt x="1136650" y="655320"/>
                  </a:cubicBezTo>
                  <a:cubicBezTo>
                    <a:pt x="1141730" y="642620"/>
                    <a:pt x="1149350" y="632460"/>
                    <a:pt x="1168400" y="622300"/>
                  </a:cubicBezTo>
                  <a:cubicBezTo>
                    <a:pt x="1221740" y="590550"/>
                    <a:pt x="1426210" y="566420"/>
                    <a:pt x="1544320" y="530860"/>
                  </a:cubicBezTo>
                  <a:cubicBezTo>
                    <a:pt x="1651000" y="499110"/>
                    <a:pt x="1800860" y="467360"/>
                    <a:pt x="1847850" y="421640"/>
                  </a:cubicBezTo>
                  <a:cubicBezTo>
                    <a:pt x="1870710" y="398780"/>
                    <a:pt x="1888490" y="360680"/>
                    <a:pt x="1878330" y="346710"/>
                  </a:cubicBezTo>
                  <a:cubicBezTo>
                    <a:pt x="1859280" y="320040"/>
                    <a:pt x="1742440" y="353060"/>
                    <a:pt x="1628140" y="364490"/>
                  </a:cubicBezTo>
                  <a:cubicBezTo>
                    <a:pt x="1384300" y="391160"/>
                    <a:pt x="730250" y="476250"/>
                    <a:pt x="473710" y="528320"/>
                  </a:cubicBezTo>
                  <a:cubicBezTo>
                    <a:pt x="341630" y="553720"/>
                    <a:pt x="250190" y="574040"/>
                    <a:pt x="179070" y="603250"/>
                  </a:cubicBezTo>
                  <a:cubicBezTo>
                    <a:pt x="133350" y="623570"/>
                    <a:pt x="102870" y="661670"/>
                    <a:pt x="74930" y="668020"/>
                  </a:cubicBezTo>
                  <a:cubicBezTo>
                    <a:pt x="58420" y="670560"/>
                    <a:pt x="44450" y="668020"/>
                    <a:pt x="33020" y="661670"/>
                  </a:cubicBezTo>
                  <a:cubicBezTo>
                    <a:pt x="21590" y="655320"/>
                    <a:pt x="8890" y="642620"/>
                    <a:pt x="5080" y="629920"/>
                  </a:cubicBezTo>
                  <a:cubicBezTo>
                    <a:pt x="0" y="618490"/>
                    <a:pt x="0" y="600710"/>
                    <a:pt x="5080" y="588010"/>
                  </a:cubicBezTo>
                  <a:cubicBezTo>
                    <a:pt x="11430" y="574040"/>
                    <a:pt x="22860" y="563880"/>
                    <a:pt x="46990" y="551180"/>
                  </a:cubicBezTo>
                  <a:cubicBezTo>
                    <a:pt x="123190" y="513080"/>
                    <a:pt x="411480" y="474980"/>
                    <a:pt x="577850" y="429260"/>
                  </a:cubicBezTo>
                  <a:cubicBezTo>
                    <a:pt x="727710" y="388620"/>
                    <a:pt x="923290" y="300990"/>
                    <a:pt x="1000760" y="295910"/>
                  </a:cubicBezTo>
                  <a:cubicBezTo>
                    <a:pt x="1028700" y="294640"/>
                    <a:pt x="1045210" y="297180"/>
                    <a:pt x="1057910" y="307340"/>
                  </a:cubicBezTo>
                  <a:cubicBezTo>
                    <a:pt x="1070610" y="314960"/>
                    <a:pt x="1079500" y="331470"/>
                    <a:pt x="1082040" y="345440"/>
                  </a:cubicBezTo>
                  <a:cubicBezTo>
                    <a:pt x="1084580" y="359410"/>
                    <a:pt x="1080770" y="378460"/>
                    <a:pt x="1073150" y="389890"/>
                  </a:cubicBezTo>
                  <a:cubicBezTo>
                    <a:pt x="1066800" y="402590"/>
                    <a:pt x="1037590" y="417830"/>
                    <a:pt x="1037590" y="41783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089244" y="1280980"/>
            <a:ext cx="7096295" cy="1269296"/>
            <a:chOff x="0" y="0"/>
            <a:chExt cx="9461727" cy="1692395"/>
          </a:xfrm>
        </p:grpSpPr>
        <p:sp>
          <p:nvSpPr>
            <p:cNvPr name="Freeform 5" id="5"/>
            <p:cNvSpPr/>
            <p:nvPr/>
          </p:nvSpPr>
          <p:spPr>
            <a:xfrm flipH="false" flipV="false" rot="5400000">
              <a:off x="7330979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5400000">
              <a:off x="573732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5400000">
              <a:off x="4289874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5400000">
              <a:off x="3368770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5400000">
              <a:off x="4400562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5400000">
              <a:off x="2806906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5400000">
              <a:off x="1359457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5400000">
              <a:off x="43835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0" y="3577700"/>
            <a:ext cx="11080324" cy="5680600"/>
          </a:xfrm>
          <a:custGeom>
            <a:avLst/>
            <a:gdLst/>
            <a:ahLst/>
            <a:cxnLst/>
            <a:rect r="r" b="b" t="t" l="l"/>
            <a:pathLst>
              <a:path h="5680600" w="11080324">
                <a:moveTo>
                  <a:pt x="0" y="0"/>
                </a:moveTo>
                <a:lnTo>
                  <a:pt x="11080324" y="0"/>
                </a:lnTo>
                <a:lnTo>
                  <a:pt x="11080324" y="5680600"/>
                </a:lnTo>
                <a:lnTo>
                  <a:pt x="0" y="5680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97702" t="-40342" r="-98603" b="-302518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3234734" y="480075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4: HYPOTHESIS TESTING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225134" y="1807211"/>
            <a:ext cx="7186147" cy="309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58"/>
              </a:lnSpc>
              <a:spcBef>
                <a:spcPct val="0"/>
              </a:spcBef>
            </a:pPr>
            <a:r>
              <a:rPr lang="en-US" sz="175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H2: Does stronger rat presence reduce feeding success?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080324" y="6379900"/>
            <a:ext cx="6976586" cy="1286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EXPECTED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NEGATIVE CORRELATION (MORE RAT MINUTES → LOWER SUCCESS)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CORRELATION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R=0.0813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P-VALUE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0.0143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RESULT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SIGNIFICANT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DIRECTION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OPPOSITE OF EXPECTED (CONTRADICTS)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982147" y="1319080"/>
            <a:ext cx="7096295" cy="1269296"/>
            <a:chOff x="0" y="0"/>
            <a:chExt cx="9461727" cy="1692395"/>
          </a:xfrm>
        </p:grpSpPr>
        <p:sp>
          <p:nvSpPr>
            <p:cNvPr name="Freeform 5" id="5"/>
            <p:cNvSpPr/>
            <p:nvPr/>
          </p:nvSpPr>
          <p:spPr>
            <a:xfrm flipH="false" flipV="false" rot="5400000">
              <a:off x="7330979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5400000">
              <a:off x="573732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5400000">
              <a:off x="4289874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5400000">
              <a:off x="3368770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5400000">
              <a:off x="4400562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5400000">
              <a:off x="2806906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5400000">
              <a:off x="1359457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5400000">
              <a:off x="43835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0" y="3590207"/>
            <a:ext cx="11068408" cy="5951069"/>
          </a:xfrm>
          <a:custGeom>
            <a:avLst/>
            <a:gdLst/>
            <a:ahLst/>
            <a:cxnLst/>
            <a:rect r="r" b="b" t="t" l="l"/>
            <a:pathLst>
              <a:path h="5951069" w="11068408">
                <a:moveTo>
                  <a:pt x="0" y="0"/>
                </a:moveTo>
                <a:lnTo>
                  <a:pt x="11068408" y="0"/>
                </a:lnTo>
                <a:lnTo>
                  <a:pt x="11068408" y="5951070"/>
                </a:lnTo>
                <a:lnTo>
                  <a:pt x="0" y="59510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99274" t="-34575" r="0" b="-291935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3234734" y="572756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4: HYPOTHESIS TESTING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118037" y="1845311"/>
            <a:ext cx="7186147" cy="309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58"/>
              </a:lnSpc>
              <a:spcBef>
                <a:spcPct val="0"/>
              </a:spcBef>
            </a:pPr>
            <a:r>
              <a:rPr lang="en-US" sz="175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H3: Do more rat arrivals make bats more vigilant?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196084" y="6365365"/>
            <a:ext cx="6709886" cy="1029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EXPECTED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POSIT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IVE CORRELATION (MORE ARRIVALS → HIGHER VIGILANCE)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CORRELATION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R=0.0241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 P-VALUE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0.4691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RESULT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NOT SIGNIFICANT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104138" y="1180605"/>
            <a:ext cx="7096295" cy="1269296"/>
            <a:chOff x="0" y="0"/>
            <a:chExt cx="9461727" cy="1692395"/>
          </a:xfrm>
        </p:grpSpPr>
        <p:sp>
          <p:nvSpPr>
            <p:cNvPr name="Freeform 5" id="5"/>
            <p:cNvSpPr/>
            <p:nvPr/>
          </p:nvSpPr>
          <p:spPr>
            <a:xfrm flipH="false" flipV="false" rot="5400000">
              <a:off x="7330979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5400000">
              <a:off x="573732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5400000">
              <a:off x="4289874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5400000">
              <a:off x="3368770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5400000">
              <a:off x="4400562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5400000">
              <a:off x="2806906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5400000">
              <a:off x="1359457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5400000">
              <a:off x="43835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0" y="3559446"/>
            <a:ext cx="11509612" cy="5911607"/>
          </a:xfrm>
          <a:custGeom>
            <a:avLst/>
            <a:gdLst/>
            <a:ahLst/>
            <a:cxnLst/>
            <a:rect r="r" b="b" t="t" l="l"/>
            <a:pathLst>
              <a:path h="5911607" w="11509612">
                <a:moveTo>
                  <a:pt x="0" y="0"/>
                </a:moveTo>
                <a:lnTo>
                  <a:pt x="11509612" y="0"/>
                </a:lnTo>
                <a:lnTo>
                  <a:pt x="11509612" y="5911608"/>
                </a:lnTo>
                <a:lnTo>
                  <a:pt x="0" y="59116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38469" r="-194322" b="-200616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3338988" y="435782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4: HYPOTHESIS TESTING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240027" y="1706836"/>
            <a:ext cx="7186147" cy="309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58"/>
              </a:lnSpc>
              <a:spcBef>
                <a:spcPct val="0"/>
              </a:spcBef>
            </a:pPr>
            <a:r>
              <a:rPr lang="en-US" sz="175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H4: Do more rat arrivals reduce feeding success?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374127" y="6365365"/>
            <a:ext cx="6655276" cy="1286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EXPECTED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NEGATIVE CORRELATION (MORE ARRIVALS → LOWER SUCCESS)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CORRELATION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R=-0.0676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 P-VALUE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0.0418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RESULT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SIGNIFICANT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b="true" sz="1479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DIRECTION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AS EXPECTED (SUPPORTS)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982147" y="1319080"/>
            <a:ext cx="7096295" cy="1269296"/>
            <a:chOff x="0" y="0"/>
            <a:chExt cx="9461727" cy="1692395"/>
          </a:xfrm>
        </p:grpSpPr>
        <p:sp>
          <p:nvSpPr>
            <p:cNvPr name="Freeform 11" id="11"/>
            <p:cNvSpPr/>
            <p:nvPr/>
          </p:nvSpPr>
          <p:spPr>
            <a:xfrm flipH="false" flipV="false" rot="5400000">
              <a:off x="7330979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5400000">
              <a:off x="573732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5400000">
              <a:off x="4289874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5400000">
              <a:off x="3368770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5400000">
              <a:off x="4400562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5400000">
              <a:off x="2806906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5400000">
              <a:off x="1359457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5400000">
              <a:off x="438353" y="-438353"/>
              <a:ext cx="1692395" cy="2569101"/>
            </a:xfrm>
            <a:custGeom>
              <a:avLst/>
              <a:gdLst/>
              <a:ahLst/>
              <a:cxnLst/>
              <a:rect r="r" b="b" t="t" l="l"/>
              <a:pathLst>
                <a:path h="2569101" w="1692395">
                  <a:moveTo>
                    <a:pt x="0" y="0"/>
                  </a:moveTo>
                  <a:lnTo>
                    <a:pt x="1692395" y="0"/>
                  </a:lnTo>
                  <a:lnTo>
                    <a:pt x="1692395" y="2569101"/>
                  </a:lnTo>
                  <a:lnTo>
                    <a:pt x="0" y="2569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0" y="2630788"/>
            <a:ext cx="10080070" cy="2559913"/>
          </a:xfrm>
          <a:custGeom>
            <a:avLst/>
            <a:gdLst/>
            <a:ahLst/>
            <a:cxnLst/>
            <a:rect r="r" b="b" t="t" l="l"/>
            <a:pathLst>
              <a:path h="2559913" w="10080070">
                <a:moveTo>
                  <a:pt x="0" y="0"/>
                </a:moveTo>
                <a:lnTo>
                  <a:pt x="10080070" y="0"/>
                </a:lnTo>
                <a:lnTo>
                  <a:pt x="10080070" y="2559913"/>
                </a:lnTo>
                <a:lnTo>
                  <a:pt x="0" y="25599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0347" t="-145243" r="0" b="-20839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0" y="5181176"/>
            <a:ext cx="10080070" cy="3504397"/>
          </a:xfrm>
          <a:custGeom>
            <a:avLst/>
            <a:gdLst/>
            <a:ahLst/>
            <a:cxnLst/>
            <a:rect r="r" b="b" t="t" l="l"/>
            <a:pathLst>
              <a:path h="3504397" w="10080070">
                <a:moveTo>
                  <a:pt x="0" y="0"/>
                </a:moveTo>
                <a:lnTo>
                  <a:pt x="10080070" y="0"/>
                </a:lnTo>
                <a:lnTo>
                  <a:pt x="10080070" y="3504397"/>
                </a:lnTo>
                <a:lnTo>
                  <a:pt x="0" y="350439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120404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234734" y="572756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4: HYPOTHESIS TESTING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118037" y="1845311"/>
            <a:ext cx="7186147" cy="309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58"/>
              </a:lnSpc>
              <a:spcBef>
                <a:spcPct val="0"/>
              </a:spcBef>
            </a:pPr>
            <a:r>
              <a:rPr lang="en-US" sz="175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H5 ⟶ H8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143715" y="3528600"/>
            <a:ext cx="6058218" cy="4372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H5: R</a:t>
            </a: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ISK-TAKING DECREASES WITH HIGHER THREAT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SECONDS_AFTER_RAT_ARRIVAL: R=0.0263, P=0.4281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RAT_MINUTES: R=-0.0225, P=0.4982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RAT_ARRIVAL_NUMBER: R=0.0292, P=0.3805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H6: DEFENSIVE BEHAVIORS INCREASE WITH THREAT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SECONDS_AFTER_RAT_ARRIVAL: HIGH=6.2%, LOW=7.7%, P=0.3563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RAT_MINUTES: HIGH=7.1%, LOW=6.8%, P=0.8892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RAT_ARRIVAL_NUMBER: HIGH=6.4%, LOW=7.3%, P=0.5944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H7: ANTI-PREDATOR BEHAVIOR CHANGES WITH TIME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EARLY NIGHT: 19.52S, LATE NIGHT: 18.90S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P-VALUE: 0.7708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H8: COMPOSITE THREAT INDEX PREDICTS VIGILANCE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CORRELATION WITH VIGILANCE: R=-0.0416</a:t>
            </a:r>
          </a:p>
          <a:p>
            <a:pPr algn="l">
              <a:lnSpc>
                <a:spcPts val="2071"/>
              </a:lnSpc>
              <a:spcBef>
                <a:spcPct val="0"/>
              </a:spcBef>
            </a:pPr>
            <a:r>
              <a:rPr lang="en-US" sz="14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P-VALUE: 0.2107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844537" y="1380929"/>
            <a:ext cx="14598926" cy="8520424"/>
          </a:xfrm>
          <a:custGeom>
            <a:avLst/>
            <a:gdLst/>
            <a:ahLst/>
            <a:cxnLst/>
            <a:rect r="r" b="b" t="t" l="l"/>
            <a:pathLst>
              <a:path h="8520424" w="14598926">
                <a:moveTo>
                  <a:pt x="0" y="0"/>
                </a:moveTo>
                <a:lnTo>
                  <a:pt x="14598926" y="0"/>
                </a:lnTo>
                <a:lnTo>
                  <a:pt x="14598926" y="8520424"/>
                </a:lnTo>
                <a:lnTo>
                  <a:pt x="0" y="852042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750" t="0" r="-75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234734" y="572756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5: GLM ANALYSIS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28353" y="1380929"/>
            <a:ext cx="15831294" cy="8707212"/>
          </a:xfrm>
          <a:custGeom>
            <a:avLst/>
            <a:gdLst/>
            <a:ahLst/>
            <a:cxnLst/>
            <a:rect r="r" b="b" t="t" l="l"/>
            <a:pathLst>
              <a:path h="8707212" w="15831294">
                <a:moveTo>
                  <a:pt x="0" y="0"/>
                </a:moveTo>
                <a:lnTo>
                  <a:pt x="15831294" y="0"/>
                </a:lnTo>
                <a:lnTo>
                  <a:pt x="15831294" y="8707212"/>
                </a:lnTo>
                <a:lnTo>
                  <a:pt x="0" y="87072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234734" y="572756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6: CONCLUSION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2295199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0" y="0"/>
                </a:moveTo>
                <a:lnTo>
                  <a:pt x="3132286" y="0"/>
                </a:lnTo>
                <a:lnTo>
                  <a:pt x="3132286" y="4754894"/>
                </a:lnTo>
                <a:lnTo>
                  <a:pt x="0" y="47548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875963" y="1325841"/>
            <a:ext cx="5314383" cy="5121736"/>
          </a:xfrm>
          <a:custGeom>
            <a:avLst/>
            <a:gdLst/>
            <a:ahLst/>
            <a:cxnLst/>
            <a:rect r="r" b="b" t="t" l="l"/>
            <a:pathLst>
              <a:path h="5121736" w="5314383">
                <a:moveTo>
                  <a:pt x="0" y="0"/>
                </a:moveTo>
                <a:lnTo>
                  <a:pt x="5314383" y="0"/>
                </a:lnTo>
                <a:lnTo>
                  <a:pt x="5314383" y="5121736"/>
                </a:lnTo>
                <a:lnTo>
                  <a:pt x="0" y="51217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3044232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9686" y="5241822"/>
            <a:ext cx="1283731" cy="1205756"/>
            <a:chOff x="0" y="0"/>
            <a:chExt cx="1711642" cy="160767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90237" y="0"/>
              <a:ext cx="1021404" cy="1201652"/>
            </a:xfrm>
            <a:custGeom>
              <a:avLst/>
              <a:gdLst/>
              <a:ahLst/>
              <a:cxnLst/>
              <a:rect r="r" b="b" t="t" l="l"/>
              <a:pathLst>
                <a:path h="1201652" w="1021404">
                  <a:moveTo>
                    <a:pt x="0" y="0"/>
                  </a:moveTo>
                  <a:lnTo>
                    <a:pt x="1021405" y="0"/>
                  </a:lnTo>
                  <a:lnTo>
                    <a:pt x="1021405" y="1201652"/>
                  </a:lnTo>
                  <a:lnTo>
                    <a:pt x="0" y="12016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95630"/>
              <a:ext cx="690237" cy="812044"/>
            </a:xfrm>
            <a:custGeom>
              <a:avLst/>
              <a:gdLst/>
              <a:ahLst/>
              <a:cxnLst/>
              <a:rect r="r" b="b" t="t" l="l"/>
              <a:pathLst>
                <a:path h="812044" w="690237">
                  <a:moveTo>
                    <a:pt x="0" y="0"/>
                  </a:moveTo>
                  <a:lnTo>
                    <a:pt x="690237" y="0"/>
                  </a:lnTo>
                  <a:lnTo>
                    <a:pt x="690237" y="812044"/>
                  </a:lnTo>
                  <a:lnTo>
                    <a:pt x="0" y="812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7615711" y="159380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388822" y="2463035"/>
            <a:ext cx="3700864" cy="3381665"/>
          </a:xfrm>
          <a:custGeom>
            <a:avLst/>
            <a:gdLst/>
            <a:ahLst/>
            <a:cxnLst/>
            <a:rect r="r" b="b" t="t" l="l"/>
            <a:pathLst>
              <a:path h="3381665" w="3700864">
                <a:moveTo>
                  <a:pt x="0" y="0"/>
                </a:moveTo>
                <a:lnTo>
                  <a:pt x="3700864" y="0"/>
                </a:lnTo>
                <a:lnTo>
                  <a:pt x="3700864" y="3381665"/>
                </a:lnTo>
                <a:lnTo>
                  <a:pt x="0" y="338166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896335" y="2144166"/>
            <a:ext cx="5150739" cy="436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6"/>
              </a:lnSpc>
            </a:pPr>
            <a:r>
              <a:rPr lang="en-US" sz="3506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RESEARCH QUESTION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96335" y="3161761"/>
            <a:ext cx="6103265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Do b</a:t>
            </a: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ats perceive rats not just as competitors for food but also as potential predators?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96335" y="4343497"/>
            <a:ext cx="5150739" cy="436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6"/>
              </a:lnSpc>
            </a:pPr>
            <a:r>
              <a:rPr lang="en-US" sz="3506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HYPOTHESIS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96335" y="5065611"/>
            <a:ext cx="9979629" cy="1489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H0 (Null): B</a:t>
            </a: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ats perceive rats only as food competitors, not as predators.</a:t>
            </a:r>
          </a:p>
          <a:p>
            <a:pPr algn="l" marL="453392" indent="-226696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H1 (Alternative): Bats perceive rats as potential predators, showing avoidance, vigilance, and reduced reward.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2295199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0" y="0"/>
                </a:moveTo>
                <a:lnTo>
                  <a:pt x="3132286" y="0"/>
                </a:lnTo>
                <a:lnTo>
                  <a:pt x="3132286" y="4754894"/>
                </a:lnTo>
                <a:lnTo>
                  <a:pt x="0" y="47548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011590" y="1028700"/>
            <a:ext cx="5548800" cy="1437807"/>
            <a:chOff x="0" y="0"/>
            <a:chExt cx="7398400" cy="1917076"/>
          </a:xfrm>
        </p:grpSpPr>
        <p:sp>
          <p:nvSpPr>
            <p:cNvPr name="Freeform 4" id="4"/>
            <p:cNvSpPr/>
            <p:nvPr/>
          </p:nvSpPr>
          <p:spPr>
            <a:xfrm flipH="false" flipV="false" rot="5400000">
              <a:off x="4984776" y="-496548"/>
              <a:ext cx="1917076" cy="2910172"/>
            </a:xfrm>
            <a:custGeom>
              <a:avLst/>
              <a:gdLst/>
              <a:ahLst/>
              <a:cxnLst/>
              <a:rect r="r" b="b" t="t" l="l"/>
              <a:pathLst>
                <a:path h="2910172" w="1917076">
                  <a:moveTo>
                    <a:pt x="0" y="0"/>
                  </a:moveTo>
                  <a:lnTo>
                    <a:pt x="1917076" y="0"/>
                  </a:lnTo>
                  <a:lnTo>
                    <a:pt x="1917076" y="2910172"/>
                  </a:lnTo>
                  <a:lnTo>
                    <a:pt x="0" y="29101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5400000">
              <a:off x="3179548" y="-496548"/>
              <a:ext cx="1917076" cy="2910172"/>
            </a:xfrm>
            <a:custGeom>
              <a:avLst/>
              <a:gdLst/>
              <a:ahLst/>
              <a:cxnLst/>
              <a:rect r="r" b="b" t="t" l="l"/>
              <a:pathLst>
                <a:path h="2910172" w="1917076">
                  <a:moveTo>
                    <a:pt x="0" y="0"/>
                  </a:moveTo>
                  <a:lnTo>
                    <a:pt x="1917076" y="0"/>
                  </a:lnTo>
                  <a:lnTo>
                    <a:pt x="1917076" y="2910172"/>
                  </a:lnTo>
                  <a:lnTo>
                    <a:pt x="0" y="29101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5400000">
              <a:off x="1539937" y="-496548"/>
              <a:ext cx="1917076" cy="2910172"/>
            </a:xfrm>
            <a:custGeom>
              <a:avLst/>
              <a:gdLst/>
              <a:ahLst/>
              <a:cxnLst/>
              <a:rect r="r" b="b" t="t" l="l"/>
              <a:pathLst>
                <a:path h="2910172" w="1917076">
                  <a:moveTo>
                    <a:pt x="0" y="0"/>
                  </a:moveTo>
                  <a:lnTo>
                    <a:pt x="1917076" y="0"/>
                  </a:lnTo>
                  <a:lnTo>
                    <a:pt x="1917076" y="2910172"/>
                  </a:lnTo>
                  <a:lnTo>
                    <a:pt x="0" y="29101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5400000">
              <a:off x="496548" y="-496548"/>
              <a:ext cx="1917076" cy="2910172"/>
            </a:xfrm>
            <a:custGeom>
              <a:avLst/>
              <a:gdLst/>
              <a:ahLst/>
              <a:cxnLst/>
              <a:rect r="r" b="b" t="t" l="l"/>
              <a:pathLst>
                <a:path h="2910172" w="1917076">
                  <a:moveTo>
                    <a:pt x="0" y="0"/>
                  </a:moveTo>
                  <a:lnTo>
                    <a:pt x="1917076" y="0"/>
                  </a:lnTo>
                  <a:lnTo>
                    <a:pt x="1917076" y="2910172"/>
                  </a:lnTo>
                  <a:lnTo>
                    <a:pt x="0" y="29101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3020043" y="2580807"/>
            <a:ext cx="5542016" cy="1436049"/>
            <a:chOff x="0" y="0"/>
            <a:chExt cx="7389355" cy="1914732"/>
          </a:xfrm>
        </p:grpSpPr>
        <p:sp>
          <p:nvSpPr>
            <p:cNvPr name="Freeform 9" id="9"/>
            <p:cNvSpPr/>
            <p:nvPr/>
          </p:nvSpPr>
          <p:spPr>
            <a:xfrm flipH="false" flipV="false" rot="5400000">
              <a:off x="4978682" y="-495941"/>
              <a:ext cx="1914732" cy="2906614"/>
            </a:xfrm>
            <a:custGeom>
              <a:avLst/>
              <a:gdLst/>
              <a:ahLst/>
              <a:cxnLst/>
              <a:rect r="r" b="b" t="t" l="l"/>
              <a:pathLst>
                <a:path h="2906614" w="1914732">
                  <a:moveTo>
                    <a:pt x="0" y="0"/>
                  </a:moveTo>
                  <a:lnTo>
                    <a:pt x="1914732" y="0"/>
                  </a:lnTo>
                  <a:lnTo>
                    <a:pt x="1914732" y="2906614"/>
                  </a:lnTo>
                  <a:lnTo>
                    <a:pt x="0" y="290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5400000">
              <a:off x="3175661" y="-495941"/>
              <a:ext cx="1914732" cy="2906614"/>
            </a:xfrm>
            <a:custGeom>
              <a:avLst/>
              <a:gdLst/>
              <a:ahLst/>
              <a:cxnLst/>
              <a:rect r="r" b="b" t="t" l="l"/>
              <a:pathLst>
                <a:path h="2906614" w="1914732">
                  <a:moveTo>
                    <a:pt x="0" y="0"/>
                  </a:moveTo>
                  <a:lnTo>
                    <a:pt x="1914732" y="0"/>
                  </a:lnTo>
                  <a:lnTo>
                    <a:pt x="1914732" y="2906614"/>
                  </a:lnTo>
                  <a:lnTo>
                    <a:pt x="0" y="290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5400000">
              <a:off x="1538054" y="-495941"/>
              <a:ext cx="1914732" cy="2906614"/>
            </a:xfrm>
            <a:custGeom>
              <a:avLst/>
              <a:gdLst/>
              <a:ahLst/>
              <a:cxnLst/>
              <a:rect r="r" b="b" t="t" l="l"/>
              <a:pathLst>
                <a:path h="2906614" w="1914732">
                  <a:moveTo>
                    <a:pt x="0" y="0"/>
                  </a:moveTo>
                  <a:lnTo>
                    <a:pt x="1914732" y="0"/>
                  </a:lnTo>
                  <a:lnTo>
                    <a:pt x="1914732" y="2906614"/>
                  </a:lnTo>
                  <a:lnTo>
                    <a:pt x="0" y="290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5400000">
              <a:off x="495941" y="-495941"/>
              <a:ext cx="1914732" cy="2906614"/>
            </a:xfrm>
            <a:custGeom>
              <a:avLst/>
              <a:gdLst/>
              <a:ahLst/>
              <a:cxnLst/>
              <a:rect r="r" b="b" t="t" l="l"/>
              <a:pathLst>
                <a:path h="2906614" w="1914732">
                  <a:moveTo>
                    <a:pt x="0" y="0"/>
                  </a:moveTo>
                  <a:lnTo>
                    <a:pt x="1914732" y="0"/>
                  </a:lnTo>
                  <a:lnTo>
                    <a:pt x="1914732" y="2906614"/>
                  </a:lnTo>
                  <a:lnTo>
                    <a:pt x="0" y="290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744200" y="1325841"/>
            <a:ext cx="6355169" cy="6124794"/>
          </a:xfrm>
          <a:custGeom>
            <a:avLst/>
            <a:gdLst/>
            <a:ahLst/>
            <a:cxnLst/>
            <a:rect r="r" b="b" t="t" l="l"/>
            <a:pathLst>
              <a:path h="6124794" w="6355169">
                <a:moveTo>
                  <a:pt x="0" y="0"/>
                </a:moveTo>
                <a:lnTo>
                  <a:pt x="6355169" y="0"/>
                </a:lnTo>
                <a:lnTo>
                  <a:pt x="6355169" y="6124794"/>
                </a:lnTo>
                <a:lnTo>
                  <a:pt x="0" y="61247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7932835">
            <a:off x="4190417" y="8530999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300" y="0"/>
                </a:lnTo>
                <a:lnTo>
                  <a:pt x="2715300" y="2708511"/>
                </a:lnTo>
                <a:lnTo>
                  <a:pt x="0" y="27085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5451735" y="7187871"/>
            <a:ext cx="1921682" cy="1804957"/>
            <a:chOff x="0" y="0"/>
            <a:chExt cx="2562243" cy="240660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033251" y="0"/>
              <a:ext cx="1528992" cy="1798814"/>
            </a:xfrm>
            <a:custGeom>
              <a:avLst/>
              <a:gdLst/>
              <a:ahLst/>
              <a:cxnLst/>
              <a:rect r="r" b="b" t="t" l="l"/>
              <a:pathLst>
                <a:path h="1798814" w="1528992">
                  <a:moveTo>
                    <a:pt x="0" y="0"/>
                  </a:moveTo>
                  <a:lnTo>
                    <a:pt x="1528992" y="0"/>
                  </a:lnTo>
                  <a:lnTo>
                    <a:pt x="1528992" y="1798814"/>
                  </a:lnTo>
                  <a:lnTo>
                    <a:pt x="0" y="17988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1191019"/>
              <a:ext cx="1033251" cy="1215590"/>
            </a:xfrm>
            <a:custGeom>
              <a:avLst/>
              <a:gdLst/>
              <a:ahLst/>
              <a:cxnLst/>
              <a:rect r="r" b="b" t="t" l="l"/>
              <a:pathLst>
                <a:path h="1215590" w="1033251">
                  <a:moveTo>
                    <a:pt x="0" y="0"/>
                  </a:moveTo>
                  <a:lnTo>
                    <a:pt x="1033251" y="0"/>
                  </a:lnTo>
                  <a:lnTo>
                    <a:pt x="1033251" y="1215590"/>
                  </a:lnTo>
                  <a:lnTo>
                    <a:pt x="0" y="12155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8761896" y="159380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3020043" y="4132914"/>
            <a:ext cx="5540348" cy="1435617"/>
            <a:chOff x="0" y="0"/>
            <a:chExt cx="7387130" cy="1914156"/>
          </a:xfrm>
        </p:grpSpPr>
        <p:sp>
          <p:nvSpPr>
            <p:cNvPr name="Freeform 21" id="21"/>
            <p:cNvSpPr/>
            <p:nvPr/>
          </p:nvSpPr>
          <p:spPr>
            <a:xfrm flipH="false" flipV="false" rot="5400000">
              <a:off x="4977183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5" y="0"/>
                  </a:lnTo>
                  <a:lnTo>
                    <a:pt x="1914155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5400000">
              <a:off x="3174705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5" y="0"/>
                  </a:lnTo>
                  <a:lnTo>
                    <a:pt x="1914155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5400000">
              <a:off x="1537591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6" y="0"/>
                  </a:lnTo>
                  <a:lnTo>
                    <a:pt x="1914156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false" flipV="false" rot="5400000">
              <a:off x="495792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5" y="0"/>
                  </a:lnTo>
                  <a:lnTo>
                    <a:pt x="1914155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25" id="25"/>
          <p:cNvSpPr/>
          <p:nvPr/>
        </p:nvSpPr>
        <p:spPr>
          <a:xfrm flipH="false" flipV="false" rot="0">
            <a:off x="11207847" y="2284481"/>
            <a:ext cx="5342876" cy="4207515"/>
          </a:xfrm>
          <a:custGeom>
            <a:avLst/>
            <a:gdLst/>
            <a:ahLst/>
            <a:cxnLst/>
            <a:rect r="r" b="b" t="t" l="l"/>
            <a:pathLst>
              <a:path h="4207515" w="5342876">
                <a:moveTo>
                  <a:pt x="0" y="0"/>
                </a:moveTo>
                <a:lnTo>
                  <a:pt x="5342875" y="0"/>
                </a:lnTo>
                <a:lnTo>
                  <a:pt x="5342875" y="4207514"/>
                </a:lnTo>
                <a:lnTo>
                  <a:pt x="0" y="420751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2908972" y="383970"/>
            <a:ext cx="3631575" cy="452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606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WORKFLOW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145510" y="2955902"/>
            <a:ext cx="6103265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Phase 2: Cleaning &amp; habit classification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3020043" y="5683952"/>
            <a:ext cx="5540348" cy="1435617"/>
            <a:chOff x="0" y="0"/>
            <a:chExt cx="7387130" cy="1914156"/>
          </a:xfrm>
        </p:grpSpPr>
        <p:sp>
          <p:nvSpPr>
            <p:cNvPr name="Freeform 29" id="29"/>
            <p:cNvSpPr/>
            <p:nvPr/>
          </p:nvSpPr>
          <p:spPr>
            <a:xfrm flipH="false" flipV="false" rot="5400000">
              <a:off x="4977183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5" y="0"/>
                  </a:lnTo>
                  <a:lnTo>
                    <a:pt x="1914155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0" id="30"/>
            <p:cNvSpPr/>
            <p:nvPr/>
          </p:nvSpPr>
          <p:spPr>
            <a:xfrm flipH="false" flipV="false" rot="5400000">
              <a:off x="3174705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5" y="0"/>
                  </a:lnTo>
                  <a:lnTo>
                    <a:pt x="1914155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1" id="31"/>
            <p:cNvSpPr/>
            <p:nvPr/>
          </p:nvSpPr>
          <p:spPr>
            <a:xfrm flipH="false" flipV="false" rot="5400000">
              <a:off x="1537591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6" y="0"/>
                  </a:lnTo>
                  <a:lnTo>
                    <a:pt x="1914156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2" id="32"/>
            <p:cNvSpPr/>
            <p:nvPr/>
          </p:nvSpPr>
          <p:spPr>
            <a:xfrm flipH="false" flipV="false" rot="5400000">
              <a:off x="495792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5" y="0"/>
                  </a:lnTo>
                  <a:lnTo>
                    <a:pt x="1914155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3020043" y="7236059"/>
            <a:ext cx="5542016" cy="1436049"/>
            <a:chOff x="0" y="0"/>
            <a:chExt cx="7389355" cy="1914732"/>
          </a:xfrm>
        </p:grpSpPr>
        <p:sp>
          <p:nvSpPr>
            <p:cNvPr name="Freeform 34" id="34"/>
            <p:cNvSpPr/>
            <p:nvPr/>
          </p:nvSpPr>
          <p:spPr>
            <a:xfrm flipH="false" flipV="false" rot="5400000">
              <a:off x="4978682" y="-495941"/>
              <a:ext cx="1914732" cy="2906614"/>
            </a:xfrm>
            <a:custGeom>
              <a:avLst/>
              <a:gdLst/>
              <a:ahLst/>
              <a:cxnLst/>
              <a:rect r="r" b="b" t="t" l="l"/>
              <a:pathLst>
                <a:path h="2906614" w="1914732">
                  <a:moveTo>
                    <a:pt x="0" y="0"/>
                  </a:moveTo>
                  <a:lnTo>
                    <a:pt x="1914732" y="0"/>
                  </a:lnTo>
                  <a:lnTo>
                    <a:pt x="1914732" y="2906614"/>
                  </a:lnTo>
                  <a:lnTo>
                    <a:pt x="0" y="290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5" id="35"/>
            <p:cNvSpPr/>
            <p:nvPr/>
          </p:nvSpPr>
          <p:spPr>
            <a:xfrm flipH="false" flipV="false" rot="5400000">
              <a:off x="3175661" y="-495941"/>
              <a:ext cx="1914732" cy="2906614"/>
            </a:xfrm>
            <a:custGeom>
              <a:avLst/>
              <a:gdLst/>
              <a:ahLst/>
              <a:cxnLst/>
              <a:rect r="r" b="b" t="t" l="l"/>
              <a:pathLst>
                <a:path h="2906614" w="1914732">
                  <a:moveTo>
                    <a:pt x="0" y="0"/>
                  </a:moveTo>
                  <a:lnTo>
                    <a:pt x="1914732" y="0"/>
                  </a:lnTo>
                  <a:lnTo>
                    <a:pt x="1914732" y="2906614"/>
                  </a:lnTo>
                  <a:lnTo>
                    <a:pt x="0" y="290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6" id="36"/>
            <p:cNvSpPr/>
            <p:nvPr/>
          </p:nvSpPr>
          <p:spPr>
            <a:xfrm flipH="false" flipV="false" rot="5400000">
              <a:off x="1538054" y="-495941"/>
              <a:ext cx="1914732" cy="2906614"/>
            </a:xfrm>
            <a:custGeom>
              <a:avLst/>
              <a:gdLst/>
              <a:ahLst/>
              <a:cxnLst/>
              <a:rect r="r" b="b" t="t" l="l"/>
              <a:pathLst>
                <a:path h="2906614" w="1914732">
                  <a:moveTo>
                    <a:pt x="0" y="0"/>
                  </a:moveTo>
                  <a:lnTo>
                    <a:pt x="1914732" y="0"/>
                  </a:lnTo>
                  <a:lnTo>
                    <a:pt x="1914732" y="2906614"/>
                  </a:lnTo>
                  <a:lnTo>
                    <a:pt x="0" y="290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7" id="37"/>
            <p:cNvSpPr/>
            <p:nvPr/>
          </p:nvSpPr>
          <p:spPr>
            <a:xfrm flipH="false" flipV="false" rot="5400000">
              <a:off x="495941" y="-495941"/>
              <a:ext cx="1914732" cy="2906614"/>
            </a:xfrm>
            <a:custGeom>
              <a:avLst/>
              <a:gdLst/>
              <a:ahLst/>
              <a:cxnLst/>
              <a:rect r="r" b="b" t="t" l="l"/>
              <a:pathLst>
                <a:path h="2906614" w="1914732">
                  <a:moveTo>
                    <a:pt x="0" y="0"/>
                  </a:moveTo>
                  <a:lnTo>
                    <a:pt x="1914732" y="0"/>
                  </a:lnTo>
                  <a:lnTo>
                    <a:pt x="1914732" y="2906614"/>
                  </a:lnTo>
                  <a:lnTo>
                    <a:pt x="0" y="290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3020043" y="8788166"/>
            <a:ext cx="5540348" cy="1435617"/>
            <a:chOff x="0" y="0"/>
            <a:chExt cx="7387130" cy="1914156"/>
          </a:xfrm>
        </p:grpSpPr>
        <p:sp>
          <p:nvSpPr>
            <p:cNvPr name="Freeform 39" id="39"/>
            <p:cNvSpPr/>
            <p:nvPr/>
          </p:nvSpPr>
          <p:spPr>
            <a:xfrm flipH="false" flipV="false" rot="5400000">
              <a:off x="4977183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5" y="0"/>
                  </a:lnTo>
                  <a:lnTo>
                    <a:pt x="1914155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0" id="40"/>
            <p:cNvSpPr/>
            <p:nvPr/>
          </p:nvSpPr>
          <p:spPr>
            <a:xfrm flipH="false" flipV="false" rot="5400000">
              <a:off x="3174705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5" y="0"/>
                  </a:lnTo>
                  <a:lnTo>
                    <a:pt x="1914155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1" id="41"/>
            <p:cNvSpPr/>
            <p:nvPr/>
          </p:nvSpPr>
          <p:spPr>
            <a:xfrm flipH="false" flipV="false" rot="5400000">
              <a:off x="1537591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6" y="0"/>
                  </a:lnTo>
                  <a:lnTo>
                    <a:pt x="1914156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2" id="42"/>
            <p:cNvSpPr/>
            <p:nvPr/>
          </p:nvSpPr>
          <p:spPr>
            <a:xfrm flipH="false" flipV="false" rot="5400000">
              <a:off x="495792" y="-495792"/>
              <a:ext cx="1914156" cy="2905739"/>
            </a:xfrm>
            <a:custGeom>
              <a:avLst/>
              <a:gdLst/>
              <a:ahLst/>
              <a:cxnLst/>
              <a:rect r="r" b="b" t="t" l="l"/>
              <a:pathLst>
                <a:path h="2905739" w="1914156">
                  <a:moveTo>
                    <a:pt x="0" y="0"/>
                  </a:moveTo>
                  <a:lnTo>
                    <a:pt x="1914155" y="0"/>
                  </a:lnTo>
                  <a:lnTo>
                    <a:pt x="1914155" y="2905739"/>
                  </a:lnTo>
                  <a:lnTo>
                    <a:pt x="0" y="2905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43" id="43"/>
          <p:cNvSpPr txBox="true"/>
          <p:nvPr/>
        </p:nvSpPr>
        <p:spPr>
          <a:xfrm rot="0">
            <a:off x="3145510" y="1431471"/>
            <a:ext cx="6103265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Phase 1: Data loading &amp; Overview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3145510" y="4488098"/>
            <a:ext cx="6103265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Phase 3: Merge &amp; threat indicators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3145510" y="6132612"/>
            <a:ext cx="6103265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Phase 4: Hypothesis testing (H1-H8)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3145510" y="7644044"/>
            <a:ext cx="6103265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Phase 5: GLM analysis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3145510" y="9136552"/>
            <a:ext cx="6103265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Phase 6: Conclusion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156964" y="4556872"/>
            <a:ext cx="9752797" cy="5099256"/>
          </a:xfrm>
          <a:custGeom>
            <a:avLst/>
            <a:gdLst/>
            <a:ahLst/>
            <a:cxnLst/>
            <a:rect r="r" b="b" t="t" l="l"/>
            <a:pathLst>
              <a:path h="5099256" w="9752797">
                <a:moveTo>
                  <a:pt x="0" y="0"/>
                </a:moveTo>
                <a:lnTo>
                  <a:pt x="9752797" y="0"/>
                </a:lnTo>
                <a:lnTo>
                  <a:pt x="9752797" y="5099256"/>
                </a:lnTo>
                <a:lnTo>
                  <a:pt x="0" y="509925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1169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622740" y="1979225"/>
            <a:ext cx="12074554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1: DALA LOADING &amp; 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622740" y="3090204"/>
            <a:ext cx="10821244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Dataset 1: Bat events (individual landings, behaviour).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Dataset 2: Rats’ arrival events at the food platform (30-minute rat activity).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498280" y="4389414"/>
            <a:ext cx="11291441" cy="4393815"/>
          </a:xfrm>
          <a:custGeom>
            <a:avLst/>
            <a:gdLst/>
            <a:ahLst/>
            <a:cxnLst/>
            <a:rect r="r" b="b" t="t" l="l"/>
            <a:pathLst>
              <a:path h="4393815" w="11291441">
                <a:moveTo>
                  <a:pt x="0" y="0"/>
                </a:moveTo>
                <a:lnTo>
                  <a:pt x="11291440" y="0"/>
                </a:lnTo>
                <a:lnTo>
                  <a:pt x="11291440" y="4393815"/>
                </a:lnTo>
                <a:lnTo>
                  <a:pt x="0" y="43938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6" t="-6741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234734" y="1979225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2: CLEANING &amp; HABIT CLASSIFICATION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34734" y="3090204"/>
            <a:ext cx="10017949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Fix vigilance latency errors (&lt;1s values)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Update habit categories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484128" y="3758625"/>
            <a:ext cx="11301259" cy="5825098"/>
          </a:xfrm>
          <a:custGeom>
            <a:avLst/>
            <a:gdLst/>
            <a:ahLst/>
            <a:cxnLst/>
            <a:rect r="r" b="b" t="t" l="l"/>
            <a:pathLst>
              <a:path h="5825098" w="11301259">
                <a:moveTo>
                  <a:pt x="0" y="0"/>
                </a:moveTo>
                <a:lnTo>
                  <a:pt x="11301259" y="0"/>
                </a:lnTo>
                <a:lnTo>
                  <a:pt x="11301259" y="5825099"/>
                </a:lnTo>
                <a:lnTo>
                  <a:pt x="0" y="582509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913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234734" y="1979225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2: CLEANING &amp; HABIT CLASSIFICATION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34734" y="3090204"/>
            <a:ext cx="10017949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Update habit categories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903760" y="3458732"/>
            <a:ext cx="3830722" cy="685192"/>
            <a:chOff x="0" y="0"/>
            <a:chExt cx="5107630" cy="913589"/>
          </a:xfrm>
        </p:grpSpPr>
        <p:sp>
          <p:nvSpPr>
            <p:cNvPr name="Freeform 5" id="5"/>
            <p:cNvSpPr/>
            <p:nvPr/>
          </p:nvSpPr>
          <p:spPr>
            <a:xfrm flipH="false" flipV="false" rot="5400000">
              <a:off x="395741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5400000">
              <a:off x="309712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5400000">
              <a:off x="231576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5400000">
              <a:off x="181853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5400000">
              <a:off x="2375511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5400000">
              <a:off x="1515224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5400000">
              <a:off x="73386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5400000">
              <a:off x="23663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3491582" y="4222968"/>
            <a:ext cx="10017949" cy="1118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merge_asof(start_time ↔ time)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Each bat event linked to the nearest earlier 30-minute rat activity block</a:t>
            </a:r>
          </a:p>
          <a:p>
            <a:pPr algn="l"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4FCC"/>
                </a:solidFill>
                <a:latin typeface="Poppins"/>
                <a:ea typeface="Poppins"/>
                <a:cs typeface="Poppins"/>
                <a:sym typeface="Poppins"/>
              </a:rPr>
              <a:t>Creates a single table for analysis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96828" y="6565390"/>
            <a:ext cx="17894344" cy="2220761"/>
          </a:xfrm>
          <a:custGeom>
            <a:avLst/>
            <a:gdLst/>
            <a:ahLst/>
            <a:cxnLst/>
            <a:rect r="r" b="b" t="t" l="l"/>
            <a:pathLst>
              <a:path h="2220761" w="17894344">
                <a:moveTo>
                  <a:pt x="0" y="0"/>
                </a:moveTo>
                <a:lnTo>
                  <a:pt x="17894344" y="0"/>
                </a:lnTo>
                <a:lnTo>
                  <a:pt x="17894344" y="2220761"/>
                </a:lnTo>
                <a:lnTo>
                  <a:pt x="0" y="222076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5758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234734" y="1979225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3: MERGE &amp; THREAT INDICATORS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571036" y="3574174"/>
            <a:ext cx="2810434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Merge datasets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137330" y="1028700"/>
            <a:ext cx="3830722" cy="685192"/>
            <a:chOff x="0" y="0"/>
            <a:chExt cx="5107630" cy="913589"/>
          </a:xfrm>
        </p:grpSpPr>
        <p:sp>
          <p:nvSpPr>
            <p:cNvPr name="Freeform 11" id="11"/>
            <p:cNvSpPr/>
            <p:nvPr/>
          </p:nvSpPr>
          <p:spPr>
            <a:xfrm flipH="false" flipV="false" rot="5400000">
              <a:off x="395741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5400000">
              <a:off x="309712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5400000">
              <a:off x="231576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5400000">
              <a:off x="1818530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5400000">
              <a:off x="2375511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5400000">
              <a:off x="1515224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5400000">
              <a:off x="73386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9" y="0"/>
                  </a:lnTo>
                  <a:lnTo>
                    <a:pt x="913589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5400000">
              <a:off x="236632" y="-236632"/>
              <a:ext cx="913589" cy="1386852"/>
            </a:xfrm>
            <a:custGeom>
              <a:avLst/>
              <a:gdLst/>
              <a:ahLst/>
              <a:cxnLst/>
              <a:rect r="r" b="b" t="t" l="l"/>
              <a:pathLst>
                <a:path h="1386852" w="913589">
                  <a:moveTo>
                    <a:pt x="0" y="0"/>
                  </a:moveTo>
                  <a:lnTo>
                    <a:pt x="913588" y="0"/>
                  </a:lnTo>
                  <a:lnTo>
                    <a:pt x="913588" y="1386852"/>
                  </a:lnTo>
                  <a:lnTo>
                    <a:pt x="0" y="1386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2365970" y="2992233"/>
            <a:ext cx="13899607" cy="6884541"/>
          </a:xfrm>
          <a:custGeom>
            <a:avLst/>
            <a:gdLst/>
            <a:ahLst/>
            <a:cxnLst/>
            <a:rect r="r" b="b" t="t" l="l"/>
            <a:pathLst>
              <a:path h="6884541" w="13899607">
                <a:moveTo>
                  <a:pt x="0" y="0"/>
                </a:moveTo>
                <a:lnTo>
                  <a:pt x="13899607" y="0"/>
                </a:lnTo>
                <a:lnTo>
                  <a:pt x="13899607" y="6884541"/>
                </a:lnTo>
                <a:lnTo>
                  <a:pt x="0" y="688454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21" t="-7962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3234734" y="409719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3: MERGE &amp; THREAT INDICATORS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031162" y="1736005"/>
            <a:ext cx="7873781" cy="1489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2" indent="-226696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004AAD"/>
                </a:solidFill>
                <a:latin typeface="Poppins"/>
                <a:ea typeface="Poppins"/>
                <a:cs typeface="Poppins"/>
                <a:sym typeface="Poppins"/>
              </a:rPr>
              <a:t>Proximi</a:t>
            </a:r>
            <a:r>
              <a:rPr lang="en-US" sz="2100">
                <a:solidFill>
                  <a:srgbClr val="004AAD"/>
                </a:solidFill>
                <a:latin typeface="Poppins"/>
                <a:ea typeface="Poppins"/>
                <a:cs typeface="Poppins"/>
                <a:sym typeface="Poppins"/>
              </a:rPr>
              <a:t>ty: seconds after rat arrival (lower = closer)</a:t>
            </a:r>
          </a:p>
          <a:p>
            <a:pPr algn="l" marL="453392" indent="-226696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004AAD"/>
                </a:solidFill>
                <a:latin typeface="Poppins"/>
                <a:ea typeface="Poppins"/>
                <a:cs typeface="Poppins"/>
                <a:sym typeface="Poppins"/>
              </a:rPr>
              <a:t>Intensity: rat_minutes (how long rats were present)</a:t>
            </a:r>
          </a:p>
          <a:p>
            <a:pPr algn="l" marL="453392" indent="-226696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004AAD"/>
                </a:solidFill>
                <a:latin typeface="Poppins"/>
                <a:ea typeface="Poppins"/>
                <a:cs typeface="Poppins"/>
                <a:sym typeface="Poppins"/>
              </a:rPr>
              <a:t>Frequency: rat_arrival_number (how many rat visits)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4671871" y="1144141"/>
            <a:ext cx="2943170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Threat indicators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17076881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4754894"/>
                </a:moveTo>
                <a:lnTo>
                  <a:pt x="0" y="4754894"/>
                </a:lnTo>
                <a:lnTo>
                  <a:pt x="0" y="0"/>
                </a:lnTo>
                <a:lnTo>
                  <a:pt x="3132286" y="0"/>
                </a:lnTo>
                <a:lnTo>
                  <a:pt x="3132286" y="475489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-1755903" y="2336050"/>
            <a:ext cx="3132286" cy="4754894"/>
          </a:xfrm>
          <a:custGeom>
            <a:avLst/>
            <a:gdLst/>
            <a:ahLst/>
            <a:cxnLst/>
            <a:rect r="r" b="b" t="t" l="l"/>
            <a:pathLst>
              <a:path h="4754894" w="3132286">
                <a:moveTo>
                  <a:pt x="3132286" y="0"/>
                </a:moveTo>
                <a:lnTo>
                  <a:pt x="0" y="0"/>
                </a:lnTo>
                <a:lnTo>
                  <a:pt x="0" y="4754894"/>
                </a:lnTo>
                <a:lnTo>
                  <a:pt x="3132286" y="4754894"/>
                </a:lnTo>
                <a:lnTo>
                  <a:pt x="31322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652168">
            <a:off x="15740102" y="-695066"/>
            <a:ext cx="3038397" cy="3030801"/>
          </a:xfrm>
          <a:custGeom>
            <a:avLst/>
            <a:gdLst/>
            <a:ahLst/>
            <a:cxnLst/>
            <a:rect r="r" b="b" t="t" l="l"/>
            <a:pathLst>
              <a:path h="3030801" w="3038397">
                <a:moveTo>
                  <a:pt x="0" y="0"/>
                </a:moveTo>
                <a:lnTo>
                  <a:pt x="3038396" y="0"/>
                </a:lnTo>
                <a:lnTo>
                  <a:pt x="3038396" y="3030800"/>
                </a:lnTo>
                <a:lnTo>
                  <a:pt x="0" y="3030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932835">
            <a:off x="1008321" y="8932745"/>
            <a:ext cx="2715299" cy="2708511"/>
          </a:xfrm>
          <a:custGeom>
            <a:avLst/>
            <a:gdLst/>
            <a:ahLst/>
            <a:cxnLst/>
            <a:rect r="r" b="b" t="t" l="l"/>
            <a:pathLst>
              <a:path h="2708511" w="2715299">
                <a:moveTo>
                  <a:pt x="0" y="0"/>
                </a:moveTo>
                <a:lnTo>
                  <a:pt x="2715299" y="0"/>
                </a:lnTo>
                <a:lnTo>
                  <a:pt x="2715299" y="2708510"/>
                </a:lnTo>
                <a:lnTo>
                  <a:pt x="0" y="27085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81828" y="8036403"/>
            <a:ext cx="1177472" cy="1105950"/>
            <a:chOff x="0" y="0"/>
            <a:chExt cx="1569962" cy="1474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3104" y="0"/>
              <a:ext cx="936858" cy="1102186"/>
            </a:xfrm>
            <a:custGeom>
              <a:avLst/>
              <a:gdLst/>
              <a:ahLst/>
              <a:cxnLst/>
              <a:rect r="r" b="b" t="t" l="l"/>
              <a:pathLst>
                <a:path h="1102186" w="936858">
                  <a:moveTo>
                    <a:pt x="0" y="0"/>
                  </a:moveTo>
                  <a:lnTo>
                    <a:pt x="936858" y="0"/>
                  </a:lnTo>
                  <a:lnTo>
                    <a:pt x="936858" y="1102186"/>
                  </a:lnTo>
                  <a:lnTo>
                    <a:pt x="0" y="1102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729773"/>
              <a:ext cx="633104" cy="744828"/>
            </a:xfrm>
            <a:custGeom>
              <a:avLst/>
              <a:gdLst/>
              <a:ahLst/>
              <a:cxnLst/>
              <a:rect r="r" b="b" t="t" l="l"/>
              <a:pathLst>
                <a:path h="744828" w="633104">
                  <a:moveTo>
                    <a:pt x="0" y="0"/>
                  </a:moveTo>
                  <a:lnTo>
                    <a:pt x="633104" y="0"/>
                  </a:lnTo>
                  <a:lnTo>
                    <a:pt x="633104" y="744827"/>
                  </a:lnTo>
                  <a:lnTo>
                    <a:pt x="0" y="744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2747855" y="1380929"/>
            <a:ext cx="486879" cy="572799"/>
          </a:xfrm>
          <a:custGeom>
            <a:avLst/>
            <a:gdLst/>
            <a:ahLst/>
            <a:cxnLst/>
            <a:rect r="r" b="b" t="t" l="l"/>
            <a:pathLst>
              <a:path h="572799" w="486879">
                <a:moveTo>
                  <a:pt x="0" y="0"/>
                </a:moveTo>
                <a:lnTo>
                  <a:pt x="486879" y="0"/>
                </a:lnTo>
                <a:lnTo>
                  <a:pt x="486879" y="572799"/>
                </a:lnTo>
                <a:lnTo>
                  <a:pt x="0" y="5727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137330" y="1028700"/>
            <a:ext cx="5328684" cy="953128"/>
            <a:chOff x="0" y="0"/>
            <a:chExt cx="7104912" cy="1270837"/>
          </a:xfrm>
        </p:grpSpPr>
        <p:sp>
          <p:nvSpPr>
            <p:cNvPr name="Freeform 11" id="11"/>
            <p:cNvSpPr/>
            <p:nvPr/>
          </p:nvSpPr>
          <p:spPr>
            <a:xfrm flipH="false" flipV="false" rot="5400000">
              <a:off x="5504911" y="-329164"/>
              <a:ext cx="1270837" cy="1929165"/>
            </a:xfrm>
            <a:custGeom>
              <a:avLst/>
              <a:gdLst/>
              <a:ahLst/>
              <a:cxnLst/>
              <a:rect r="r" b="b" t="t" l="l"/>
              <a:pathLst>
                <a:path h="1929165" w="1270837">
                  <a:moveTo>
                    <a:pt x="0" y="0"/>
                  </a:moveTo>
                  <a:lnTo>
                    <a:pt x="1270837" y="0"/>
                  </a:lnTo>
                  <a:lnTo>
                    <a:pt x="1270837" y="1929165"/>
                  </a:lnTo>
                  <a:lnTo>
                    <a:pt x="0" y="19291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5400000">
              <a:off x="4308217" y="-329164"/>
              <a:ext cx="1270837" cy="1929165"/>
            </a:xfrm>
            <a:custGeom>
              <a:avLst/>
              <a:gdLst/>
              <a:ahLst/>
              <a:cxnLst/>
              <a:rect r="r" b="b" t="t" l="l"/>
              <a:pathLst>
                <a:path h="1929165" w="1270837">
                  <a:moveTo>
                    <a:pt x="0" y="0"/>
                  </a:moveTo>
                  <a:lnTo>
                    <a:pt x="1270838" y="0"/>
                  </a:lnTo>
                  <a:lnTo>
                    <a:pt x="1270838" y="1929165"/>
                  </a:lnTo>
                  <a:lnTo>
                    <a:pt x="0" y="19291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5400000">
              <a:off x="3221312" y="-329164"/>
              <a:ext cx="1270837" cy="1929165"/>
            </a:xfrm>
            <a:custGeom>
              <a:avLst/>
              <a:gdLst/>
              <a:ahLst/>
              <a:cxnLst/>
              <a:rect r="r" b="b" t="t" l="l"/>
              <a:pathLst>
                <a:path h="1929165" w="1270837">
                  <a:moveTo>
                    <a:pt x="0" y="0"/>
                  </a:moveTo>
                  <a:lnTo>
                    <a:pt x="1270838" y="0"/>
                  </a:lnTo>
                  <a:lnTo>
                    <a:pt x="1270838" y="1929165"/>
                  </a:lnTo>
                  <a:lnTo>
                    <a:pt x="0" y="19291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5400000">
              <a:off x="2529646" y="-329164"/>
              <a:ext cx="1270837" cy="1929165"/>
            </a:xfrm>
            <a:custGeom>
              <a:avLst/>
              <a:gdLst/>
              <a:ahLst/>
              <a:cxnLst/>
              <a:rect r="r" b="b" t="t" l="l"/>
              <a:pathLst>
                <a:path h="1929165" w="1270837">
                  <a:moveTo>
                    <a:pt x="0" y="0"/>
                  </a:moveTo>
                  <a:lnTo>
                    <a:pt x="1270837" y="0"/>
                  </a:lnTo>
                  <a:lnTo>
                    <a:pt x="1270837" y="1929165"/>
                  </a:lnTo>
                  <a:lnTo>
                    <a:pt x="0" y="19291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5400000">
              <a:off x="3304429" y="-329164"/>
              <a:ext cx="1270837" cy="1929165"/>
            </a:xfrm>
            <a:custGeom>
              <a:avLst/>
              <a:gdLst/>
              <a:ahLst/>
              <a:cxnLst/>
              <a:rect r="r" b="b" t="t" l="l"/>
              <a:pathLst>
                <a:path h="1929165" w="1270837">
                  <a:moveTo>
                    <a:pt x="0" y="0"/>
                  </a:moveTo>
                  <a:lnTo>
                    <a:pt x="1270837" y="0"/>
                  </a:lnTo>
                  <a:lnTo>
                    <a:pt x="1270837" y="1929165"/>
                  </a:lnTo>
                  <a:lnTo>
                    <a:pt x="0" y="19291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5400000">
              <a:off x="2107735" y="-329164"/>
              <a:ext cx="1270837" cy="1929165"/>
            </a:xfrm>
            <a:custGeom>
              <a:avLst/>
              <a:gdLst/>
              <a:ahLst/>
              <a:cxnLst/>
              <a:rect r="r" b="b" t="t" l="l"/>
              <a:pathLst>
                <a:path h="1929165" w="1270837">
                  <a:moveTo>
                    <a:pt x="0" y="0"/>
                  </a:moveTo>
                  <a:lnTo>
                    <a:pt x="1270838" y="0"/>
                  </a:lnTo>
                  <a:lnTo>
                    <a:pt x="1270838" y="1929165"/>
                  </a:lnTo>
                  <a:lnTo>
                    <a:pt x="0" y="19291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5400000">
              <a:off x="1020831" y="-329164"/>
              <a:ext cx="1270837" cy="1929165"/>
            </a:xfrm>
            <a:custGeom>
              <a:avLst/>
              <a:gdLst/>
              <a:ahLst/>
              <a:cxnLst/>
              <a:rect r="r" b="b" t="t" l="l"/>
              <a:pathLst>
                <a:path h="1929165" w="1270837">
                  <a:moveTo>
                    <a:pt x="0" y="0"/>
                  </a:moveTo>
                  <a:lnTo>
                    <a:pt x="1270837" y="0"/>
                  </a:lnTo>
                  <a:lnTo>
                    <a:pt x="1270837" y="1929165"/>
                  </a:lnTo>
                  <a:lnTo>
                    <a:pt x="0" y="19291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5400000">
              <a:off x="329164" y="-329164"/>
              <a:ext cx="1270837" cy="1929165"/>
            </a:xfrm>
            <a:custGeom>
              <a:avLst/>
              <a:gdLst/>
              <a:ahLst/>
              <a:cxnLst/>
              <a:rect r="r" b="b" t="t" l="l"/>
              <a:pathLst>
                <a:path h="1929165" w="1270837">
                  <a:moveTo>
                    <a:pt x="0" y="0"/>
                  </a:moveTo>
                  <a:lnTo>
                    <a:pt x="1270837" y="0"/>
                  </a:lnTo>
                  <a:lnTo>
                    <a:pt x="1270837" y="1929165"/>
                  </a:lnTo>
                  <a:lnTo>
                    <a:pt x="0" y="19291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3234734" y="409719"/>
            <a:ext cx="12462560" cy="61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0"/>
              </a:lnSpc>
            </a:pPr>
            <a:r>
              <a:rPr lang="en-US" sz="4957">
                <a:solidFill>
                  <a:srgbClr val="004AAD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PHASE 3: MERGE &amp; THREAT INDICATORS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414696" y="1242514"/>
            <a:ext cx="4794143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Rat threat gradients statistics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425439" y="3542950"/>
            <a:ext cx="16450926" cy="2494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75"/>
              </a:lnSpc>
              <a:spcBef>
                <a:spcPct val="0"/>
              </a:spcBef>
            </a:pPr>
            <a:r>
              <a:rPr lang="en-US" b="true" sz="441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RAT THREAT</a:t>
            </a:r>
            <a:r>
              <a:rPr lang="en-US" b="true" sz="441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GRADIENT STATISTICS</a:t>
            </a:r>
            <a:r>
              <a:rPr lang="en-US" sz="44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>
              <a:lnSpc>
                <a:spcPts val="4495"/>
              </a:lnSpc>
              <a:spcBef>
                <a:spcPct val="0"/>
              </a:spcBef>
            </a:pPr>
            <a:r>
              <a:rPr lang="en-US" sz="32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SECONDS AFTER RAT ARRIVAL - </a:t>
            </a:r>
            <a:r>
              <a:rPr lang="en-US" b="true" sz="3210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MEAN</a:t>
            </a:r>
            <a:r>
              <a:rPr lang="en-US" sz="32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282.9 S, </a:t>
            </a:r>
            <a:r>
              <a:rPr lang="en-US" b="true" sz="3210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MEDIAN</a:t>
            </a:r>
            <a:r>
              <a:rPr lang="en-US" sz="32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206.0 S</a:t>
            </a:r>
          </a:p>
          <a:p>
            <a:pPr algn="l">
              <a:lnSpc>
                <a:spcPts val="4495"/>
              </a:lnSpc>
              <a:spcBef>
                <a:spcPct val="0"/>
              </a:spcBef>
            </a:pPr>
            <a:r>
              <a:rPr lang="en-US" sz="32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RAT MINUTES (FROM DATASET2) - </a:t>
            </a:r>
            <a:r>
              <a:rPr lang="en-US" b="true" sz="3210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MEAN</a:t>
            </a:r>
            <a:r>
              <a:rPr lang="en-US" sz="32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10.2 MINS, </a:t>
            </a:r>
            <a:r>
              <a:rPr lang="en-US" b="true" sz="3210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MEDIAN</a:t>
            </a:r>
            <a:r>
              <a:rPr lang="en-US" sz="32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7.8 MINS</a:t>
            </a:r>
          </a:p>
          <a:p>
            <a:pPr algn="l">
              <a:lnSpc>
                <a:spcPts val="4495"/>
              </a:lnSpc>
              <a:spcBef>
                <a:spcPct val="0"/>
              </a:spcBef>
            </a:pPr>
            <a:r>
              <a:rPr lang="en-US" sz="32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RAT ARRIVAL NUMBER - </a:t>
            </a:r>
            <a:r>
              <a:rPr lang="en-US" b="true" sz="3210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MEAN</a:t>
            </a:r>
            <a:r>
              <a:rPr lang="en-US" sz="32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1.9, </a:t>
            </a:r>
            <a:r>
              <a:rPr lang="en-US" b="true" sz="3210" i="true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MAX</a:t>
            </a:r>
            <a:r>
              <a:rPr lang="en-US" sz="321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17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DAGxyVyVi2U</dc:identifier>
  <dcterms:modified xsi:type="dcterms:W3CDTF">2011-08-01T06:04:30Z</dcterms:modified>
  <cp:revision>1</cp:revision>
  <dc:title>HIT140 Foundation of Data Science</dc:title>
</cp:coreProperties>
</file>

<file path=docProps/thumbnail.jpeg>
</file>